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2" r:id="rId15"/>
    <p:sldId id="273" r:id="rId16"/>
    <p:sldId id="274" r:id="rId17"/>
    <p:sldId id="279" r:id="rId18"/>
    <p:sldId id="275" r:id="rId19"/>
    <p:sldId id="284" r:id="rId20"/>
    <p:sldId id="276" r:id="rId21"/>
    <p:sldId id="277" r:id="rId22"/>
    <p:sldId id="283" r:id="rId23"/>
    <p:sldId id="278" r:id="rId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99" autoAdjust="0"/>
    <p:restoredTop sz="81802" autoAdjust="0"/>
  </p:normalViewPr>
  <p:slideViewPr>
    <p:cSldViewPr snapToGrid="0">
      <p:cViewPr varScale="1">
        <p:scale>
          <a:sx n="61" d="100"/>
          <a:sy n="61" d="100"/>
        </p:scale>
        <p:origin x="1518" y="36"/>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3DC84E-2318-4CC4-B735-43BC182A675E}" type="datetimeFigureOut">
              <a:rPr lang="zh-CN" altLang="en-US" smtClean="0"/>
              <a:t>2017/7/3 Monday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ED8C1E-50A0-4746-974A-D017659FD39A}" type="slidenum">
              <a:rPr lang="zh-CN" altLang="en-US" smtClean="0"/>
              <a:t>‹#›</a:t>
            </a:fld>
            <a:endParaRPr lang="zh-CN" altLang="en-US"/>
          </a:p>
        </p:txBody>
      </p:sp>
    </p:spTree>
    <p:extLst>
      <p:ext uri="{BB962C8B-B14F-4D97-AF65-F5344CB8AC3E}">
        <p14:creationId xmlns:p14="http://schemas.microsoft.com/office/powerpoint/2010/main" val="1257721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云计算是一种基于互联网的计算方式，通过</a:t>
            </a:r>
            <a:r>
              <a:rPr lang="zh-CN" altLang="en-US" sz="1200" kern="1200" dirty="0" smtClean="0">
                <a:solidFill>
                  <a:schemeClr val="tx1"/>
                </a:solidFill>
                <a:effectLst/>
                <a:latin typeface="+mn-lt"/>
                <a:ea typeface="+mn-ea"/>
                <a:cs typeface="+mn-cs"/>
              </a:rPr>
              <a:t>云计算</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可以把共享</a:t>
            </a:r>
            <a:r>
              <a:rPr lang="zh-CN" altLang="zh-CN" sz="1200" kern="1200" dirty="0" smtClean="0">
                <a:solidFill>
                  <a:schemeClr val="tx1"/>
                </a:solidFill>
                <a:effectLst/>
                <a:latin typeface="+mn-lt"/>
                <a:ea typeface="+mn-ea"/>
                <a:cs typeface="+mn-cs"/>
              </a:rPr>
              <a:t>的软硬件资源按需求</a:t>
            </a:r>
            <a:r>
              <a:rPr lang="zh-CN" altLang="en-US" sz="1200" kern="1200" dirty="0" smtClean="0">
                <a:solidFill>
                  <a:schemeClr val="tx1"/>
                </a:solidFill>
                <a:effectLst/>
                <a:latin typeface="+mn-lt"/>
                <a:ea typeface="+mn-ea"/>
                <a:cs typeface="+mn-cs"/>
              </a:rPr>
              <a:t>分配给</a:t>
            </a:r>
            <a:r>
              <a:rPr lang="zh-CN" altLang="zh-CN" sz="1200" kern="1200" dirty="0" smtClean="0">
                <a:solidFill>
                  <a:schemeClr val="tx1"/>
                </a:solidFill>
                <a:effectLst/>
                <a:latin typeface="+mn-lt"/>
                <a:ea typeface="+mn-ea"/>
                <a:cs typeface="+mn-cs"/>
              </a:rPr>
              <a:t>给</a:t>
            </a:r>
            <a:r>
              <a:rPr lang="zh-CN" altLang="en-US" sz="1200" kern="1200" dirty="0" smtClean="0">
                <a:solidFill>
                  <a:schemeClr val="tx1"/>
                </a:solidFill>
                <a:effectLst/>
                <a:latin typeface="+mn-lt"/>
                <a:ea typeface="+mn-ea"/>
                <a:cs typeface="+mn-cs"/>
              </a:rPr>
              <a:t>企业和其他用户。</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2.CaaS</a:t>
            </a:r>
            <a:r>
              <a:rPr lang="zh-CN" altLang="en-US" sz="1200" kern="1200" dirty="0" smtClean="0">
                <a:solidFill>
                  <a:schemeClr val="tx1"/>
                </a:solidFill>
                <a:effectLst/>
                <a:latin typeface="+mn-lt"/>
                <a:ea typeface="+mn-ea"/>
                <a:cs typeface="+mn-cs"/>
              </a:rPr>
              <a:t>容器及服务是近几年兴起的一种云计算服务模式，</a:t>
            </a:r>
            <a:r>
              <a:rPr lang="zh-CN" altLang="en-US" dirty="0" smtClean="0"/>
              <a:t>容器云平台就是</a:t>
            </a:r>
            <a:r>
              <a:rPr lang="en-US" altLang="zh-CN" dirty="0" err="1" smtClean="0"/>
              <a:t>CaaS</a:t>
            </a:r>
            <a:r>
              <a:rPr lang="zh-CN" altLang="en-US" dirty="0" smtClean="0"/>
              <a:t>模式的具体实现，通过在服务器集群中部署容器云平台可以实现企业应用部署、管理的界面化。</a:t>
            </a:r>
            <a:endParaRPr lang="en-US" altLang="zh-CN" dirty="0" smtClean="0"/>
          </a:p>
          <a:p>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容器云平台通过以容器的形式来运行应用，</a:t>
            </a:r>
            <a:r>
              <a:rPr lang="zh-CN" altLang="zh-CN" sz="1200" kern="1200" dirty="0" smtClean="0">
                <a:solidFill>
                  <a:schemeClr val="tx1"/>
                </a:solidFill>
                <a:effectLst/>
                <a:latin typeface="+mn-lt"/>
                <a:ea typeface="+mn-ea"/>
                <a:cs typeface="+mn-cs"/>
              </a:rPr>
              <a:t>容器是一种比</a:t>
            </a:r>
            <a:r>
              <a:rPr lang="en-US" altLang="zh-CN" sz="1200" kern="1200" dirty="0" err="1" smtClean="0">
                <a:solidFill>
                  <a:schemeClr val="tx1"/>
                </a:solidFill>
                <a:effectLst/>
                <a:latin typeface="+mn-lt"/>
                <a:ea typeface="+mn-ea"/>
                <a:cs typeface="+mn-cs"/>
              </a:rPr>
              <a:t>VM</a:t>
            </a:r>
            <a:r>
              <a:rPr lang="zh-CN" altLang="zh-CN" sz="1200" kern="1200" dirty="0" smtClean="0">
                <a:solidFill>
                  <a:schemeClr val="tx1"/>
                </a:solidFill>
                <a:effectLst/>
                <a:latin typeface="+mn-lt"/>
                <a:ea typeface="+mn-ea"/>
                <a:cs typeface="+mn-cs"/>
              </a:rPr>
              <a:t>更细粒度的虚拟化技术，可以对微服务架构提供</a:t>
            </a:r>
            <a:r>
              <a:rPr lang="zh-CN" altLang="en-US" sz="1200" kern="1200" dirty="0" smtClean="0">
                <a:solidFill>
                  <a:schemeClr val="tx1"/>
                </a:solidFill>
                <a:effectLst/>
                <a:latin typeface="+mn-lt"/>
                <a:ea typeface="+mn-ea"/>
                <a:cs typeface="+mn-cs"/>
              </a:rPr>
              <a:t>很好</a:t>
            </a:r>
            <a:r>
              <a:rPr lang="zh-CN" altLang="zh-CN" sz="1200" kern="1200" dirty="0" smtClean="0">
                <a:solidFill>
                  <a:schemeClr val="tx1"/>
                </a:solidFill>
                <a:effectLst/>
                <a:latin typeface="+mn-lt"/>
                <a:ea typeface="+mn-ea"/>
                <a:cs typeface="+mn-cs"/>
              </a:rPr>
              <a:t>的支持。</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3</a:t>
            </a:fld>
            <a:endParaRPr lang="zh-CN" altLang="en-US"/>
          </a:p>
        </p:txBody>
      </p:sp>
    </p:spTree>
    <p:extLst>
      <p:ext uri="{BB962C8B-B14F-4D97-AF65-F5344CB8AC3E}">
        <p14:creationId xmlns:p14="http://schemas.microsoft.com/office/powerpoint/2010/main" val="1395414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这里是一个</a:t>
            </a:r>
            <a:r>
              <a:rPr lang="en-US" altLang="zh-CN" dirty="0" smtClean="0"/>
              <a:t>Manage</a:t>
            </a:r>
            <a:r>
              <a:rPr lang="zh-CN" altLang="en-US" dirty="0" smtClean="0"/>
              <a:t>应用管理模块的应用表，因为用户应用的详细数据都是有</a:t>
            </a:r>
            <a:r>
              <a:rPr lang="en-US" altLang="zh-CN" dirty="0" err="1" smtClean="0"/>
              <a:t>Kubernetes</a:t>
            </a:r>
            <a:r>
              <a:rPr lang="zh-CN" altLang="en-US" dirty="0" smtClean="0"/>
              <a:t>保存在云上，数据库中只保留了应用名，描述这种简单的信息备份。</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12</a:t>
            </a:fld>
            <a:endParaRPr lang="zh-CN" altLang="en-US"/>
          </a:p>
        </p:txBody>
      </p:sp>
    </p:spTree>
    <p:extLst>
      <p:ext uri="{BB962C8B-B14F-4D97-AF65-F5344CB8AC3E}">
        <p14:creationId xmlns:p14="http://schemas.microsoft.com/office/powerpoint/2010/main" val="2812442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err="1" smtClean="0"/>
              <a:t>Uim</a:t>
            </a:r>
            <a:r>
              <a:rPr lang="zh-CN" altLang="en-US" dirty="0" smtClean="0"/>
              <a:t>系统模块的</a:t>
            </a:r>
            <a:r>
              <a:rPr lang="en-US" altLang="zh-CN" dirty="0" smtClean="0"/>
              <a:t>ER</a:t>
            </a:r>
            <a:r>
              <a:rPr lang="zh-CN" altLang="en-US" dirty="0" smtClean="0"/>
              <a:t>图，展示了用户、部门、项目之间的逻辑关系和关键属性</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13</a:t>
            </a:fld>
            <a:endParaRPr lang="zh-CN" altLang="en-US"/>
          </a:p>
        </p:txBody>
      </p:sp>
    </p:spTree>
    <p:extLst>
      <p:ext uri="{BB962C8B-B14F-4D97-AF65-F5344CB8AC3E}">
        <p14:creationId xmlns:p14="http://schemas.microsoft.com/office/powerpoint/2010/main" val="2340843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主要向各位老师介绍一下应用管理模块的具体实现，这是我在实习期间的主要开发任务也是容器云平台最基础也最核心的功能之一。简单来说就是应用容器的增删改查，可以看到，用户在创建或者修改应用的同时可以根据需求从以下八个方面来对应用进行配置。其中创建或者修改应用主流程后台代码量大约在</a:t>
            </a:r>
            <a:r>
              <a:rPr lang="en-US" altLang="zh-CN" dirty="0" smtClean="0"/>
              <a:t>5000</a:t>
            </a:r>
            <a:r>
              <a:rPr lang="zh-CN" altLang="en-US" dirty="0" smtClean="0"/>
              <a:t>行上下，如果加上这些配置方法，简单估算以下代码量应该在两万行左右。</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14</a:t>
            </a:fld>
            <a:endParaRPr lang="zh-CN" altLang="en-US"/>
          </a:p>
        </p:txBody>
      </p:sp>
    </p:spTree>
    <p:extLst>
      <p:ext uri="{BB962C8B-B14F-4D97-AF65-F5344CB8AC3E}">
        <p14:creationId xmlns:p14="http://schemas.microsoft.com/office/powerpoint/2010/main" val="3349064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容器云平台前端主要通过</a:t>
            </a:r>
            <a:r>
              <a:rPr lang="en-US" altLang="zh-CN" dirty="0" err="1" smtClean="0"/>
              <a:t>jade+AngularJS</a:t>
            </a:r>
            <a:r>
              <a:rPr lang="zh-CN" altLang="en-US" dirty="0" smtClean="0"/>
              <a:t>开发，这是应用管理界面，可以看到后面的应用列表和列表右侧的修改删除按钮，这个弹窗是创建应用时的应用配置界面，在这个页面可以对应用进行名称、镜像、资源的基本配置，下面这一排按钮就是负责对应用进行八个方面的详细配置。</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15</a:t>
            </a:fld>
            <a:endParaRPr lang="zh-CN" altLang="en-US"/>
          </a:p>
        </p:txBody>
      </p:sp>
    </p:spTree>
    <p:extLst>
      <p:ext uri="{BB962C8B-B14F-4D97-AF65-F5344CB8AC3E}">
        <p14:creationId xmlns:p14="http://schemas.microsoft.com/office/powerpoint/2010/main" val="64536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这是容器云平台创建应用代码的一个流程图，首先用户在前端配置应用信息，点击创建应用之后，</a:t>
            </a:r>
            <a:r>
              <a:rPr lang="en-US" altLang="zh-CN" dirty="0" err="1" smtClean="0"/>
              <a:t>AngularJs</a:t>
            </a:r>
            <a:r>
              <a:rPr lang="zh-CN" altLang="en-US" dirty="0" smtClean="0"/>
              <a:t>框架会把用户配置的应用信息以一个完整的</a:t>
            </a:r>
            <a:r>
              <a:rPr lang="en-US" altLang="zh-CN" dirty="0" err="1" smtClean="0"/>
              <a:t>JSONObject</a:t>
            </a:r>
            <a:r>
              <a:rPr lang="zh-CN" altLang="en-US" dirty="0" smtClean="0"/>
              <a:t>的形式发给后台</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16</a:t>
            </a:fld>
            <a:endParaRPr lang="zh-CN" altLang="en-US"/>
          </a:p>
        </p:txBody>
      </p:sp>
    </p:spTree>
    <p:extLst>
      <p:ext uri="{BB962C8B-B14F-4D97-AF65-F5344CB8AC3E}">
        <p14:creationId xmlns:p14="http://schemas.microsoft.com/office/powerpoint/2010/main" val="1252196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这是一个</a:t>
            </a:r>
            <a:r>
              <a:rPr lang="en-US" altLang="zh-CN" dirty="0" smtClean="0"/>
              <a:t>Deployment</a:t>
            </a:r>
            <a:r>
              <a:rPr lang="zh-CN" altLang="en-US" dirty="0" smtClean="0"/>
              <a:t>类型的</a:t>
            </a:r>
            <a:r>
              <a:rPr lang="en-US" altLang="zh-CN" dirty="0" err="1" smtClean="0"/>
              <a:t>Yaml</a:t>
            </a:r>
            <a:r>
              <a:rPr lang="zh-CN" altLang="en-US" dirty="0" smtClean="0"/>
              <a:t>文件，这是远程链接到控制节点服务器上利用</a:t>
            </a:r>
            <a:r>
              <a:rPr lang="en-US" altLang="zh-CN" dirty="0" err="1" smtClean="0"/>
              <a:t>k8s</a:t>
            </a:r>
            <a:r>
              <a:rPr lang="zh-CN" altLang="en-US" dirty="0" smtClean="0"/>
              <a:t>提供的命令行工具查看的。从这里可以看到用户为应用配置的镜像、副本数、环境变量等详细信息。</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17</a:t>
            </a:fld>
            <a:endParaRPr lang="zh-CN" altLang="en-US"/>
          </a:p>
        </p:txBody>
      </p:sp>
    </p:spTree>
    <p:extLst>
      <p:ext uri="{BB962C8B-B14F-4D97-AF65-F5344CB8AC3E}">
        <p14:creationId xmlns:p14="http://schemas.microsoft.com/office/powerpoint/2010/main" val="2918799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这是启动依赖配置界面，也是由我独立完成的一个比较有难度的任务。因为</a:t>
            </a:r>
            <a:r>
              <a:rPr lang="en-US" altLang="zh-CN" dirty="0" err="1" smtClean="0"/>
              <a:t>k8s</a:t>
            </a:r>
            <a:r>
              <a:rPr lang="zh-CN" altLang="en-US" dirty="0" smtClean="0"/>
              <a:t>组件只提供了检测容器状态的功能，而无法检测容器内部应用是否能够正常提供服务。我的做法是在创建应用的同时在应用容器内部添加一个监听脚本，启动该应用前这个脚本会通过</a:t>
            </a:r>
            <a:r>
              <a:rPr lang="en-US" altLang="zh-CN" dirty="0" err="1" smtClean="0"/>
              <a:t>tcp</a:t>
            </a:r>
            <a:r>
              <a:rPr lang="zh-CN" altLang="en-US" dirty="0" smtClean="0"/>
              <a:t>的方式来监听被依赖应用对外提供服务的端口，如果</a:t>
            </a:r>
            <a:r>
              <a:rPr lang="en-US" altLang="zh-CN" dirty="0" err="1" smtClean="0"/>
              <a:t>tcp</a:t>
            </a:r>
            <a:r>
              <a:rPr lang="zh-CN" altLang="en-US" dirty="0" smtClean="0"/>
              <a:t>连接成功，表示被依赖应用可以正常提供服务，应用容器正常启动，否则就将当前容器挂起。</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18</a:t>
            </a:fld>
            <a:endParaRPr lang="zh-CN" altLang="en-US"/>
          </a:p>
        </p:txBody>
      </p:sp>
    </p:spTree>
    <p:extLst>
      <p:ext uri="{BB962C8B-B14F-4D97-AF65-F5344CB8AC3E}">
        <p14:creationId xmlns:p14="http://schemas.microsoft.com/office/powerpoint/2010/main" val="3540359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这里用到的云计算技术主要是</a:t>
            </a:r>
            <a:r>
              <a:rPr lang="en-US" altLang="zh-CN" dirty="0" err="1" smtClean="0"/>
              <a:t>Docker</a:t>
            </a:r>
            <a:r>
              <a:rPr lang="zh-CN" altLang="en-US" dirty="0" smtClean="0"/>
              <a:t>容器技术和</a:t>
            </a:r>
            <a:r>
              <a:rPr lang="en-US" altLang="zh-CN" dirty="0" err="1" smtClean="0"/>
              <a:t>Kubernetes</a:t>
            </a:r>
            <a:r>
              <a:rPr lang="zh-CN" altLang="en-US" dirty="0" smtClean="0"/>
              <a:t>容器集群管理技术，容器云平台上的所有应用都已</a:t>
            </a:r>
            <a:r>
              <a:rPr lang="en-US" altLang="zh-CN" dirty="0" err="1" smtClean="0"/>
              <a:t>Docker</a:t>
            </a:r>
            <a:r>
              <a:rPr lang="zh-CN" altLang="en-US" dirty="0" smtClean="0"/>
              <a:t>容器的形式运行，通过</a:t>
            </a:r>
            <a:r>
              <a:rPr lang="en-US" altLang="zh-CN" dirty="0" err="1" smtClean="0"/>
              <a:t>Kubernetes</a:t>
            </a:r>
            <a:r>
              <a:rPr lang="zh-CN" altLang="en-US" dirty="0" smtClean="0"/>
              <a:t>来进行容器集群管理。</a:t>
            </a:r>
            <a:endParaRPr lang="en-US" altLang="zh-CN" dirty="0" smtClean="0"/>
          </a:p>
          <a:p>
            <a:r>
              <a:rPr lang="en-US" altLang="zh-CN" dirty="0" smtClean="0"/>
              <a:t>2.</a:t>
            </a:r>
            <a:r>
              <a:rPr lang="zh-CN" altLang="en-US" dirty="0" smtClean="0"/>
              <a:t>同时容器云平采用</a:t>
            </a:r>
            <a:r>
              <a:rPr lang="en-US" altLang="zh-CN" dirty="0" err="1" smtClean="0"/>
              <a:t>MVC</a:t>
            </a:r>
            <a:r>
              <a:rPr lang="zh-CN" altLang="en-US" dirty="0" smtClean="0"/>
              <a:t>设计模式，使用</a:t>
            </a:r>
            <a:r>
              <a:rPr lang="en-US" altLang="zh-CN" dirty="0" smtClean="0"/>
              <a:t>Java</a:t>
            </a:r>
            <a:r>
              <a:rPr lang="zh-CN" altLang="en-US" dirty="0" smtClean="0"/>
              <a:t>基于</a:t>
            </a:r>
            <a:r>
              <a:rPr lang="en-US" altLang="zh-CN" dirty="0" err="1" smtClean="0"/>
              <a:t>SSH</a:t>
            </a:r>
            <a:r>
              <a:rPr lang="zh-CN" altLang="en-US" dirty="0" smtClean="0"/>
              <a:t>框架开发。</a:t>
            </a:r>
            <a:endParaRPr lang="zh-CN" altLang="en-US" dirty="0"/>
          </a:p>
        </p:txBody>
      </p:sp>
      <p:sp>
        <p:nvSpPr>
          <p:cNvPr id="4" name="灯片编号占位符 3"/>
          <p:cNvSpPr>
            <a:spLocks noGrp="1"/>
          </p:cNvSpPr>
          <p:nvPr>
            <p:ph type="sldNum" sz="quarter" idx="10"/>
          </p:nvPr>
        </p:nvSpPr>
        <p:spPr/>
        <p:txBody>
          <a:bodyPr/>
          <a:lstStyle/>
          <a:p>
            <a:fld id="{D25DBA7C-C332-479F-911E-F1DB78C1931F}" type="slidenum">
              <a:rPr lang="zh-CN" altLang="en-US" smtClean="0"/>
              <a:t>4</a:t>
            </a:fld>
            <a:endParaRPr lang="zh-CN" altLang="en-US"/>
          </a:p>
        </p:txBody>
      </p:sp>
    </p:spTree>
    <p:extLst>
      <p:ext uri="{BB962C8B-B14F-4D97-AF65-F5344CB8AC3E}">
        <p14:creationId xmlns:p14="http://schemas.microsoft.com/office/powerpoint/2010/main" val="3616426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1.Docker</a:t>
            </a:r>
            <a:r>
              <a:rPr lang="zh-CN" altLang="en-US" sz="1200" b="0" i="0" kern="1200" dirty="0" smtClean="0">
                <a:solidFill>
                  <a:schemeClr val="tx1"/>
                </a:solidFill>
                <a:effectLst/>
                <a:latin typeface="+mn-lt"/>
                <a:ea typeface="+mn-ea"/>
                <a:cs typeface="+mn-cs"/>
              </a:rPr>
              <a:t>的镜像是只可读的，包含一个用户的应用程序和基本的软件运行环境。这张图给出了获取</a:t>
            </a:r>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镜像的两种方式，在容器云平台中都有使用。</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容器是通过镜像创建的实例，一个镜像可以创建多个容器，它可以被启动、开始、停止、删除。</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5</a:t>
            </a:fld>
            <a:endParaRPr lang="zh-CN" altLang="en-US"/>
          </a:p>
        </p:txBody>
      </p:sp>
    </p:spTree>
    <p:extLst>
      <p:ext uri="{BB962C8B-B14F-4D97-AF65-F5344CB8AC3E}">
        <p14:creationId xmlns:p14="http://schemas.microsoft.com/office/powerpoint/2010/main" val="322733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Kubernetes</a:t>
            </a:r>
            <a:r>
              <a:rPr lang="zh-CN" altLang="en-US" sz="1200" kern="1200" dirty="0" smtClean="0">
                <a:solidFill>
                  <a:schemeClr val="tx1"/>
                </a:solidFill>
                <a:effectLst/>
                <a:latin typeface="+mn-lt"/>
                <a:ea typeface="+mn-ea"/>
                <a:cs typeface="+mn-cs"/>
              </a:rPr>
              <a:t>简称</a:t>
            </a:r>
            <a:r>
              <a:rPr lang="en-US" altLang="zh-CN" sz="1200" kern="1200" dirty="0" err="1" smtClean="0">
                <a:solidFill>
                  <a:schemeClr val="tx1"/>
                </a:solidFill>
                <a:effectLst/>
                <a:latin typeface="+mn-lt"/>
                <a:ea typeface="+mn-ea"/>
                <a:cs typeface="+mn-cs"/>
              </a:rPr>
              <a:t>k8s</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通常来讲，可以把</a:t>
            </a:r>
            <a:r>
              <a:rPr lang="en-US" altLang="zh-CN" sz="1200" kern="1200" dirty="0" err="1" smtClean="0">
                <a:solidFill>
                  <a:schemeClr val="tx1"/>
                </a:solidFill>
                <a:effectLst/>
                <a:latin typeface="+mn-lt"/>
                <a:ea typeface="+mn-ea"/>
                <a:cs typeface="+mn-cs"/>
              </a:rPr>
              <a:t>k8s</a:t>
            </a:r>
            <a:r>
              <a:rPr lang="zh-CN" altLang="zh-CN" sz="1200" kern="1200" dirty="0" smtClean="0">
                <a:solidFill>
                  <a:schemeClr val="tx1"/>
                </a:solidFill>
                <a:effectLst/>
                <a:latin typeface="+mn-lt"/>
                <a:ea typeface="+mn-ea"/>
                <a:cs typeface="+mn-cs"/>
              </a:rPr>
              <a:t>理解为</a:t>
            </a:r>
            <a:r>
              <a:rPr lang="en-US" altLang="zh-CN" sz="1200" kern="1200" dirty="0" err="1" smtClean="0">
                <a:solidFill>
                  <a:schemeClr val="tx1"/>
                </a:solidFill>
                <a:effectLst/>
                <a:latin typeface="+mn-lt"/>
                <a:ea typeface="+mn-ea"/>
                <a:cs typeface="+mn-cs"/>
              </a:rPr>
              <a:t>Docker</a:t>
            </a:r>
            <a:r>
              <a:rPr lang="zh-CN" altLang="zh-CN" sz="1200" kern="1200" dirty="0" smtClean="0">
                <a:solidFill>
                  <a:schemeClr val="tx1"/>
                </a:solidFill>
                <a:effectLst/>
                <a:latin typeface="+mn-lt"/>
                <a:ea typeface="+mn-ea"/>
                <a:cs typeface="+mn-cs"/>
              </a:rPr>
              <a:t>的上层架构就像</a:t>
            </a:r>
            <a:r>
              <a:rPr lang="en-US" altLang="zh-CN" sz="1200" kern="1200" dirty="0" err="1" smtClean="0">
                <a:solidFill>
                  <a:schemeClr val="tx1"/>
                </a:solidFill>
                <a:effectLst/>
                <a:latin typeface="+mn-lt"/>
                <a:ea typeface="+mn-ea"/>
                <a:cs typeface="+mn-cs"/>
              </a:rPr>
              <a:t>J2EE</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的关系一样。</a:t>
            </a:r>
            <a:endParaRPr lang="en-US" altLang="zh-CN" sz="1200"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k8s</a:t>
            </a:r>
            <a:r>
              <a:rPr lang="zh-CN" altLang="zh-CN" sz="1200" kern="1200" dirty="0" smtClean="0">
                <a:solidFill>
                  <a:schemeClr val="tx1"/>
                </a:solidFill>
                <a:effectLst/>
                <a:latin typeface="+mn-lt"/>
                <a:ea typeface="+mn-ea"/>
                <a:cs typeface="+mn-cs"/>
              </a:rPr>
              <a:t>的核心理念为“一切皆服务”，</a:t>
            </a:r>
            <a:r>
              <a:rPr lang="zh-CN" altLang="en-US" sz="1200" kern="1200" dirty="0" smtClean="0">
                <a:solidFill>
                  <a:schemeClr val="tx1"/>
                </a:solidFill>
                <a:effectLst/>
                <a:latin typeface="+mn-lt"/>
                <a:ea typeface="+mn-ea"/>
                <a:cs typeface="+mn-cs"/>
              </a:rPr>
              <a:t>集群中的应用也可以理解为一种服务</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容器云平台通过</a:t>
            </a:r>
            <a:r>
              <a:rPr lang="en-US" altLang="zh-CN" sz="1200" kern="1200" dirty="0" err="1" smtClean="0">
                <a:solidFill>
                  <a:schemeClr val="tx1"/>
                </a:solidFill>
                <a:effectLst/>
                <a:latin typeface="+mn-lt"/>
                <a:ea typeface="+mn-ea"/>
                <a:cs typeface="+mn-cs"/>
              </a:rPr>
              <a:t>k8s</a:t>
            </a:r>
            <a:r>
              <a:rPr lang="zh-CN" altLang="en-US" sz="1200" kern="1200" dirty="0" smtClean="0">
                <a:solidFill>
                  <a:schemeClr val="tx1"/>
                </a:solidFill>
                <a:effectLst/>
                <a:latin typeface="+mn-lt"/>
                <a:ea typeface="+mn-ea"/>
                <a:cs typeface="+mn-cs"/>
              </a:rPr>
              <a:t>工具从右图这五个方面对容器集群进行管理</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6</a:t>
            </a:fld>
            <a:endParaRPr lang="zh-CN" altLang="en-US"/>
          </a:p>
        </p:txBody>
      </p:sp>
    </p:spTree>
    <p:extLst>
      <p:ext uri="{BB962C8B-B14F-4D97-AF65-F5344CB8AC3E}">
        <p14:creationId xmlns:p14="http://schemas.microsoft.com/office/powerpoint/2010/main" val="2374158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这是一张</a:t>
            </a:r>
            <a:r>
              <a:rPr lang="en-US" altLang="zh-CN" sz="1200" kern="1200" dirty="0" err="1" smtClean="0">
                <a:solidFill>
                  <a:schemeClr val="tx1"/>
                </a:solidFill>
                <a:effectLst/>
                <a:latin typeface="+mn-lt"/>
                <a:ea typeface="+mn-ea"/>
                <a:cs typeface="+mn-cs"/>
              </a:rPr>
              <a:t>k8s</a:t>
            </a:r>
            <a:r>
              <a:rPr lang="zh-CN" altLang="en-US" sz="1200" kern="1200" dirty="0" smtClean="0">
                <a:solidFill>
                  <a:schemeClr val="tx1"/>
                </a:solidFill>
                <a:effectLst/>
                <a:latin typeface="+mn-lt"/>
                <a:ea typeface="+mn-ea"/>
                <a:cs typeface="+mn-cs"/>
              </a:rPr>
              <a:t>集群结构图，蓝色的是</a:t>
            </a:r>
            <a:r>
              <a:rPr lang="en-US" altLang="zh-CN" sz="1200" kern="1200" dirty="0" smtClean="0">
                <a:solidFill>
                  <a:schemeClr val="tx1"/>
                </a:solidFill>
                <a:effectLst/>
                <a:latin typeface="+mn-lt"/>
                <a:ea typeface="+mn-ea"/>
                <a:cs typeface="+mn-cs"/>
              </a:rPr>
              <a:t>Master</a:t>
            </a:r>
            <a:r>
              <a:rPr lang="zh-CN" altLang="en-US" sz="1200" kern="1200" dirty="0" smtClean="0">
                <a:solidFill>
                  <a:schemeClr val="tx1"/>
                </a:solidFill>
                <a:effectLst/>
                <a:latin typeface="+mn-lt"/>
                <a:ea typeface="+mn-ea"/>
                <a:cs typeface="+mn-cs"/>
              </a:rPr>
              <a:t>节点，橙色的是</a:t>
            </a:r>
            <a:r>
              <a:rPr lang="en-US" altLang="zh-CN" sz="1200" kern="1200" dirty="0" smtClean="0">
                <a:solidFill>
                  <a:schemeClr val="tx1"/>
                </a:solidFill>
                <a:effectLst/>
                <a:latin typeface="+mn-lt"/>
                <a:ea typeface="+mn-ea"/>
                <a:cs typeface="+mn-cs"/>
              </a:rPr>
              <a:t>Node</a:t>
            </a:r>
            <a:r>
              <a:rPr lang="zh-CN" altLang="en-US" sz="1200" kern="1200" dirty="0" smtClean="0">
                <a:solidFill>
                  <a:schemeClr val="tx1"/>
                </a:solidFill>
                <a:effectLst/>
                <a:latin typeface="+mn-lt"/>
                <a:ea typeface="+mn-ea"/>
                <a:cs typeface="+mn-cs"/>
              </a:rPr>
              <a:t>节点。</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1.Master</a:t>
            </a:r>
            <a:r>
              <a:rPr lang="zh-CN" altLang="en-US" sz="1200" kern="1200" dirty="0" smtClean="0">
                <a:solidFill>
                  <a:schemeClr val="tx1"/>
                </a:solidFill>
                <a:effectLst/>
                <a:latin typeface="+mn-lt"/>
                <a:ea typeface="+mn-ea"/>
                <a:cs typeface="+mn-cs"/>
              </a:rPr>
              <a:t>节点上运行</a:t>
            </a:r>
            <a:r>
              <a:rPr lang="en-US" altLang="zh-CN" sz="1200" kern="1200" dirty="0" err="1" smtClean="0">
                <a:solidFill>
                  <a:schemeClr val="tx1"/>
                </a:solidFill>
                <a:effectLst/>
                <a:latin typeface="+mn-lt"/>
                <a:ea typeface="+mn-ea"/>
                <a:cs typeface="+mn-cs"/>
              </a:rPr>
              <a:t>k8s</a:t>
            </a:r>
            <a:r>
              <a:rPr lang="zh-CN" altLang="en-US" sz="1200" kern="1200" dirty="0" smtClean="0">
                <a:solidFill>
                  <a:schemeClr val="tx1"/>
                </a:solidFill>
                <a:effectLst/>
                <a:latin typeface="+mn-lt"/>
                <a:ea typeface="+mn-ea"/>
                <a:cs typeface="+mn-cs"/>
              </a:rPr>
              <a:t>服务端进程以及</a:t>
            </a:r>
            <a:r>
              <a:rPr lang="en-US" altLang="zh-CN" sz="1200" kern="1200" dirty="0" err="1" smtClean="0">
                <a:solidFill>
                  <a:schemeClr val="tx1"/>
                </a:solidFill>
                <a:effectLst/>
                <a:latin typeface="+mn-lt"/>
                <a:ea typeface="+mn-ea"/>
                <a:cs typeface="+mn-cs"/>
              </a:rPr>
              <a:t>etcd</a:t>
            </a:r>
            <a:r>
              <a:rPr lang="zh-CN" altLang="en-US" sz="1200" kern="1200" dirty="0" smtClean="0">
                <a:solidFill>
                  <a:schemeClr val="tx1"/>
                </a:solidFill>
                <a:effectLst/>
                <a:latin typeface="+mn-lt"/>
                <a:ea typeface="+mn-ea"/>
                <a:cs typeface="+mn-cs"/>
              </a:rPr>
              <a:t>等插件，负责整个集群的管理和调度</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2.Node</a:t>
            </a:r>
            <a:r>
              <a:rPr lang="zh-CN" altLang="en-US" sz="1200" b="0" i="0" kern="1200" dirty="0" smtClean="0">
                <a:solidFill>
                  <a:schemeClr val="tx1"/>
                </a:solidFill>
                <a:effectLst/>
                <a:latin typeface="+mn-lt"/>
                <a:ea typeface="+mn-ea"/>
                <a:cs typeface="+mn-cs"/>
              </a:rPr>
              <a:t>节点上运行着具体的应用，</a:t>
            </a:r>
            <a:r>
              <a:rPr lang="en-US" altLang="zh-CN" sz="1200" b="0" i="0" kern="1200" dirty="0" smtClean="0">
                <a:solidFill>
                  <a:schemeClr val="tx1"/>
                </a:solidFill>
                <a:effectLst/>
                <a:latin typeface="+mn-lt"/>
                <a:ea typeface="+mn-ea"/>
                <a:cs typeface="+mn-cs"/>
              </a:rPr>
              <a:t>Container</a:t>
            </a:r>
            <a:r>
              <a:rPr lang="zh-CN" altLang="en-US" sz="1200" b="0" i="0" kern="1200" dirty="0" smtClean="0">
                <a:solidFill>
                  <a:schemeClr val="tx1"/>
                </a:solidFill>
                <a:effectLst/>
                <a:latin typeface="+mn-lt"/>
                <a:ea typeface="+mn-ea"/>
                <a:cs typeface="+mn-cs"/>
              </a:rPr>
              <a:t>指的就是就是</a:t>
            </a:r>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容器，外层这个</a:t>
            </a:r>
            <a:r>
              <a:rPr lang="en-US" altLang="zh-CN" sz="1200" b="0" i="0" kern="1200" dirty="0" smtClean="0">
                <a:solidFill>
                  <a:schemeClr val="tx1"/>
                </a:solidFill>
                <a:effectLst/>
                <a:latin typeface="+mn-lt"/>
                <a:ea typeface="+mn-ea"/>
                <a:cs typeface="+mn-cs"/>
              </a:rPr>
              <a:t>Pod</a:t>
            </a:r>
            <a:r>
              <a:rPr lang="zh-CN" altLang="en-US" sz="1200" b="0" i="0" kern="1200" dirty="0" smtClean="0">
                <a:solidFill>
                  <a:schemeClr val="tx1"/>
                </a:solidFill>
                <a:effectLst/>
                <a:latin typeface="+mn-lt"/>
                <a:ea typeface="+mn-ea"/>
                <a:cs typeface="+mn-cs"/>
              </a:rPr>
              <a:t>是</a:t>
            </a:r>
            <a:r>
              <a:rPr lang="en-US" altLang="zh-CN" sz="1200" b="0" i="0" kern="1200" dirty="0" err="1" smtClean="0">
                <a:solidFill>
                  <a:schemeClr val="tx1"/>
                </a:solidFill>
                <a:effectLst/>
                <a:latin typeface="+mn-lt"/>
                <a:ea typeface="+mn-ea"/>
                <a:cs typeface="+mn-cs"/>
              </a:rPr>
              <a:t>k8s</a:t>
            </a:r>
            <a:r>
              <a:rPr lang="zh-CN" altLang="en-US" sz="1200" b="0" i="0" kern="1200" dirty="0" smtClean="0">
                <a:solidFill>
                  <a:schemeClr val="tx1"/>
                </a:solidFill>
                <a:effectLst/>
                <a:latin typeface="+mn-lt"/>
                <a:ea typeface="+mn-ea"/>
                <a:cs typeface="+mn-cs"/>
              </a:rPr>
              <a:t>提出的一种服务概念，一个</a:t>
            </a:r>
            <a:r>
              <a:rPr lang="en-US" altLang="zh-CN" sz="1200" b="0" i="0" kern="1200" dirty="0" smtClean="0">
                <a:solidFill>
                  <a:schemeClr val="tx1"/>
                </a:solidFill>
                <a:effectLst/>
                <a:latin typeface="+mn-lt"/>
                <a:ea typeface="+mn-ea"/>
                <a:cs typeface="+mn-cs"/>
              </a:rPr>
              <a:t>Pod</a:t>
            </a:r>
            <a:r>
              <a:rPr lang="zh-CN" altLang="en-US" sz="1200" b="0" i="0" kern="1200" dirty="0" smtClean="0">
                <a:solidFill>
                  <a:schemeClr val="tx1"/>
                </a:solidFill>
                <a:effectLst/>
                <a:latin typeface="+mn-lt"/>
                <a:ea typeface="+mn-ea"/>
                <a:cs typeface="+mn-cs"/>
              </a:rPr>
              <a:t>包含一个或多个</a:t>
            </a:r>
            <a:r>
              <a:rPr lang="en-US" altLang="zh-CN" sz="1200" b="0" i="0" kern="1200" dirty="0" err="1" smtClean="0">
                <a:solidFill>
                  <a:schemeClr val="tx1"/>
                </a:solidFill>
                <a:effectLst/>
                <a:latin typeface="+mn-lt"/>
                <a:ea typeface="+mn-ea"/>
                <a:cs typeface="+mn-cs"/>
              </a:rPr>
              <a:t>Docker</a:t>
            </a:r>
            <a:r>
              <a:rPr lang="zh-CN" altLang="en-US" sz="1200" b="0" i="0" kern="1200" dirty="0" smtClean="0">
                <a:solidFill>
                  <a:schemeClr val="tx1"/>
                </a:solidFill>
                <a:effectLst/>
                <a:latin typeface="+mn-lt"/>
                <a:ea typeface="+mn-ea"/>
                <a:cs typeface="+mn-cs"/>
              </a:rPr>
              <a:t>容器</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FED8C1E-50A0-4746-974A-D017659FD39A}" type="slidenum">
              <a:rPr lang="zh-CN" altLang="en-US" smtClean="0"/>
              <a:t>7</a:t>
            </a:fld>
            <a:endParaRPr lang="zh-CN" altLang="en-US"/>
          </a:p>
        </p:txBody>
      </p:sp>
    </p:spTree>
    <p:extLst>
      <p:ext uri="{BB962C8B-B14F-4D97-AF65-F5344CB8AC3E}">
        <p14:creationId xmlns:p14="http://schemas.microsoft.com/office/powerpoint/2010/main" val="1783909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容器云平台的功能需求主要集中在应用管理和系统管理两个方面，这是应用管理模块的用例图，可以看到不同类型用户对应用和镜像的操作是不同的</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8</a:t>
            </a:fld>
            <a:endParaRPr lang="zh-CN" altLang="en-US"/>
          </a:p>
        </p:txBody>
      </p:sp>
    </p:spTree>
    <p:extLst>
      <p:ext uri="{BB962C8B-B14F-4D97-AF65-F5344CB8AC3E}">
        <p14:creationId xmlns:p14="http://schemas.microsoft.com/office/powerpoint/2010/main" val="3143499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系统管理是针对企业用户复杂的部门和项目组织结构设计的，避免不同身份用户对容器云平台操作混乱引发异常。</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9</a:t>
            </a:fld>
            <a:endParaRPr lang="zh-CN" altLang="en-US"/>
          </a:p>
        </p:txBody>
      </p:sp>
    </p:spTree>
    <p:extLst>
      <p:ext uri="{BB962C8B-B14F-4D97-AF65-F5344CB8AC3E}">
        <p14:creationId xmlns:p14="http://schemas.microsoft.com/office/powerpoint/2010/main" val="1153368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接下来是容器云平台的设计与实现，这是容器云平台的网络拓扑结构图，可一看到分为三种集群，集群中的每个节点都是一台服务器</a:t>
            </a:r>
            <a:endParaRPr lang="en-US" altLang="zh-CN" dirty="0" smtClean="0"/>
          </a:p>
          <a:p>
            <a:r>
              <a:rPr lang="zh-CN" altLang="en-US" dirty="0" smtClean="0"/>
              <a:t>控制节点上运行</a:t>
            </a:r>
            <a:r>
              <a:rPr lang="en-US" altLang="zh-CN" dirty="0" err="1" smtClean="0"/>
              <a:t>k8s</a:t>
            </a:r>
            <a:r>
              <a:rPr lang="zh-CN" altLang="en-US" dirty="0" smtClean="0"/>
              <a:t>服务端进程和容器云平台的管控应用；</a:t>
            </a:r>
            <a:endParaRPr lang="en-US" altLang="zh-CN" dirty="0" smtClean="0"/>
          </a:p>
        </p:txBody>
      </p:sp>
      <p:sp>
        <p:nvSpPr>
          <p:cNvPr id="4" name="灯片编号占位符 3"/>
          <p:cNvSpPr>
            <a:spLocks noGrp="1"/>
          </p:cNvSpPr>
          <p:nvPr>
            <p:ph type="sldNum" sz="quarter" idx="10"/>
          </p:nvPr>
        </p:nvSpPr>
        <p:spPr/>
        <p:txBody>
          <a:bodyPr/>
          <a:lstStyle/>
          <a:p>
            <a:fld id="{2FED8C1E-50A0-4746-974A-D017659FD39A}" type="slidenum">
              <a:rPr lang="zh-CN" altLang="en-US" smtClean="0"/>
              <a:t>10</a:t>
            </a:fld>
            <a:endParaRPr lang="zh-CN" altLang="en-US"/>
          </a:p>
        </p:txBody>
      </p:sp>
    </p:spTree>
    <p:extLst>
      <p:ext uri="{BB962C8B-B14F-4D97-AF65-F5344CB8AC3E}">
        <p14:creationId xmlns:p14="http://schemas.microsoft.com/office/powerpoint/2010/main" val="306671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容器云平台的开发是基于微服务体系结构的，这里把容器云平台的管控应用分为这五个模块，每个模块都可以独立的开发和部署，相互之间通过</a:t>
            </a:r>
            <a:r>
              <a:rPr lang="en-US" altLang="zh-CN" dirty="0" smtClean="0"/>
              <a:t>HTTP API</a:t>
            </a:r>
            <a:r>
              <a:rPr lang="zh-CN" altLang="en-US" dirty="0" smtClean="0"/>
              <a:t>进行通信</a:t>
            </a:r>
            <a:endParaRPr lang="zh-CN" altLang="en-US" dirty="0"/>
          </a:p>
        </p:txBody>
      </p:sp>
      <p:sp>
        <p:nvSpPr>
          <p:cNvPr id="4" name="灯片编号占位符 3"/>
          <p:cNvSpPr>
            <a:spLocks noGrp="1"/>
          </p:cNvSpPr>
          <p:nvPr>
            <p:ph type="sldNum" sz="quarter" idx="10"/>
          </p:nvPr>
        </p:nvSpPr>
        <p:spPr/>
        <p:txBody>
          <a:bodyPr/>
          <a:lstStyle/>
          <a:p>
            <a:fld id="{2FED8C1E-50A0-4746-974A-D017659FD39A}" type="slidenum">
              <a:rPr lang="zh-CN" altLang="en-US" smtClean="0"/>
              <a:t>11</a:t>
            </a:fld>
            <a:endParaRPr lang="zh-CN" altLang="en-US"/>
          </a:p>
        </p:txBody>
      </p:sp>
    </p:spTree>
    <p:extLst>
      <p:ext uri="{BB962C8B-B14F-4D97-AF65-F5344CB8AC3E}">
        <p14:creationId xmlns:p14="http://schemas.microsoft.com/office/powerpoint/2010/main" val="1890849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457950" y="6356351"/>
            <a:ext cx="2057400" cy="365125"/>
          </a:xfrm>
          <a:prstGeom prst="rect">
            <a:avLst/>
          </a:prstGeom>
        </p:spPr>
        <p:txBody>
          <a:bodyPr/>
          <a:lstStyle/>
          <a:p>
            <a:fld id="{58698534-ED86-4F81-AA7C-D84505FDFD59}" type="slidenum">
              <a:rPr lang="zh-CN" altLang="en-US" smtClean="0"/>
              <a:t>‹#›</a:t>
            </a:fld>
            <a:endParaRPr lang="zh-CN" altLang="en-US"/>
          </a:p>
        </p:txBody>
      </p:sp>
      <p:sp>
        <p:nvSpPr>
          <p:cNvPr id="5" name="矩形 4"/>
          <p:cNvSpPr/>
          <p:nvPr userDrawn="1"/>
        </p:nvSpPr>
        <p:spPr>
          <a:xfrm>
            <a:off x="0" y="0"/>
            <a:ext cx="9144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1886972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F7E51BE5-ED54-4733-909E-CCE0BBF8EB00}" type="datetimeFigureOut">
              <a:rPr lang="zh-CN" altLang="en-US" smtClean="0"/>
              <a:t>2017/7/3 Monday</a:t>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9F666708-BA15-42B1-903F-4BFE2E5E6D7B}" type="slidenum">
              <a:rPr lang="zh-CN" altLang="en-US" smtClean="0"/>
              <a:t>‹#›</a:t>
            </a:fld>
            <a:endParaRPr lang="zh-CN" altLang="en-US"/>
          </a:p>
        </p:txBody>
      </p:sp>
    </p:spTree>
    <p:extLst>
      <p:ext uri="{BB962C8B-B14F-4D97-AF65-F5344CB8AC3E}">
        <p14:creationId xmlns:p14="http://schemas.microsoft.com/office/powerpoint/2010/main" val="227678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7E51BE5-ED54-4733-909E-CCE0BBF8EB00}" type="datetimeFigureOut">
              <a:rPr lang="zh-CN" altLang="en-US" smtClean="0"/>
              <a:t>2017/7/3 Monday</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9F666708-BA15-42B1-903F-4BFE2E5E6D7B}" type="slidenum">
              <a:rPr lang="zh-CN" altLang="en-US" smtClean="0"/>
              <a:t>‹#›</a:t>
            </a:fld>
            <a:endParaRPr lang="zh-CN" altLang="en-US"/>
          </a:p>
        </p:txBody>
      </p:sp>
    </p:spTree>
    <p:extLst>
      <p:ext uri="{BB962C8B-B14F-4D97-AF65-F5344CB8AC3E}">
        <p14:creationId xmlns:p14="http://schemas.microsoft.com/office/powerpoint/2010/main" val="3690416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7E51BE5-ED54-4733-909E-CCE0BBF8EB00}" type="datetimeFigureOut">
              <a:rPr lang="zh-CN" altLang="en-US" smtClean="0"/>
              <a:t>2017/7/3 Monday</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9F666708-BA15-42B1-903F-4BFE2E5E6D7B}" type="slidenum">
              <a:rPr lang="zh-CN" altLang="en-US" smtClean="0"/>
              <a:t>‹#›</a:t>
            </a:fld>
            <a:endParaRPr lang="zh-CN" altLang="en-US"/>
          </a:p>
        </p:txBody>
      </p:sp>
    </p:spTree>
    <p:extLst>
      <p:ext uri="{BB962C8B-B14F-4D97-AF65-F5344CB8AC3E}">
        <p14:creationId xmlns:p14="http://schemas.microsoft.com/office/powerpoint/2010/main" val="272031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a:prstGeom prst="rect">
            <a:avLst/>
          </a:prstGeo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7E51BE5-ED54-4733-909E-CCE0BBF8EB00}" type="datetimeFigureOut">
              <a:rPr lang="zh-CN" altLang="en-US" smtClean="0"/>
              <a:t>2017/7/3 Monday</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9F666708-BA15-42B1-903F-4BFE2E5E6D7B}" type="slidenum">
              <a:rPr lang="zh-CN" altLang="en-US" smtClean="0"/>
              <a:t>‹#›</a:t>
            </a:fld>
            <a:endParaRPr lang="zh-CN" altLang="en-US"/>
          </a:p>
        </p:txBody>
      </p:sp>
    </p:spTree>
    <p:extLst>
      <p:ext uri="{BB962C8B-B14F-4D97-AF65-F5344CB8AC3E}">
        <p14:creationId xmlns:p14="http://schemas.microsoft.com/office/powerpoint/2010/main" val="787634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7E51BE5-ED54-4733-909E-CCE0BBF8EB00}" type="datetimeFigureOut">
              <a:rPr lang="zh-CN" altLang="en-US" smtClean="0"/>
              <a:t>2017/7/3 Monday</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9F666708-BA15-42B1-903F-4BFE2E5E6D7B}" type="slidenum">
              <a:rPr lang="zh-CN" altLang="en-US" smtClean="0"/>
              <a:t>‹#›</a:t>
            </a:fld>
            <a:endParaRPr lang="zh-CN" altLang="en-US"/>
          </a:p>
        </p:txBody>
      </p:sp>
    </p:spTree>
    <p:extLst>
      <p:ext uri="{BB962C8B-B14F-4D97-AF65-F5344CB8AC3E}">
        <p14:creationId xmlns:p14="http://schemas.microsoft.com/office/powerpoint/2010/main" val="1230617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F7E51BE5-ED54-4733-909E-CCE0BBF8EB00}" type="datetimeFigureOut">
              <a:rPr lang="zh-CN" altLang="en-US" smtClean="0"/>
              <a:t>2017/7/3 Monday</a:t>
            </a:fld>
            <a:endParaRPr lang="zh-CN" alt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9F666708-BA15-42B1-903F-4BFE2E5E6D7B}" type="slidenum">
              <a:rPr lang="zh-CN" altLang="en-US" smtClean="0"/>
              <a:t>‹#›</a:t>
            </a:fld>
            <a:endParaRPr lang="zh-CN" altLang="en-US"/>
          </a:p>
        </p:txBody>
      </p:sp>
    </p:spTree>
    <p:extLst>
      <p:ext uri="{BB962C8B-B14F-4D97-AF65-F5344CB8AC3E}">
        <p14:creationId xmlns:p14="http://schemas.microsoft.com/office/powerpoint/2010/main" val="36146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F7E51BE5-ED54-4733-909E-CCE0BBF8EB00}" type="datetimeFigureOut">
              <a:rPr lang="zh-CN" altLang="en-US" smtClean="0"/>
              <a:t>2017/7/3 Monday</a:t>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9F666708-BA15-42B1-903F-4BFE2E5E6D7B}" type="slidenum">
              <a:rPr lang="zh-CN" altLang="en-US" smtClean="0"/>
              <a:t>‹#›</a:t>
            </a:fld>
            <a:endParaRPr lang="zh-CN" altLang="en-US"/>
          </a:p>
        </p:txBody>
      </p:sp>
    </p:spTree>
    <p:extLst>
      <p:ext uri="{BB962C8B-B14F-4D97-AF65-F5344CB8AC3E}">
        <p14:creationId xmlns:p14="http://schemas.microsoft.com/office/powerpoint/2010/main" val="30028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F7E51BE5-ED54-4733-909E-CCE0BBF8EB00}" type="datetimeFigureOut">
              <a:rPr lang="zh-CN" altLang="en-US" smtClean="0"/>
              <a:t>2017/7/3 Monday</a:t>
            </a:fld>
            <a:endParaRPr lang="zh-CN" alt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fld id="{9F666708-BA15-42B1-903F-4BFE2E5E6D7B}" type="slidenum">
              <a:rPr lang="zh-CN" altLang="en-US" smtClean="0"/>
              <a:t>‹#›</a:t>
            </a:fld>
            <a:endParaRPr lang="zh-CN" altLang="en-US"/>
          </a:p>
        </p:txBody>
      </p:sp>
    </p:spTree>
    <p:extLst>
      <p:ext uri="{BB962C8B-B14F-4D97-AF65-F5344CB8AC3E}">
        <p14:creationId xmlns:p14="http://schemas.microsoft.com/office/powerpoint/2010/main" val="678175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F7E51BE5-ED54-4733-909E-CCE0BBF8EB00}" type="datetimeFigureOut">
              <a:rPr lang="zh-CN" altLang="en-US" smtClean="0"/>
              <a:t>2017/7/3 Monday</a:t>
            </a:fld>
            <a:endParaRPr lang="zh-CN" alt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fld id="{9F666708-BA15-42B1-903F-4BFE2E5E6D7B}" type="slidenum">
              <a:rPr lang="zh-CN" altLang="en-US" smtClean="0"/>
              <a:t>‹#›</a:t>
            </a:fld>
            <a:endParaRPr lang="zh-CN" altLang="en-US"/>
          </a:p>
        </p:txBody>
      </p:sp>
    </p:spTree>
    <p:extLst>
      <p:ext uri="{BB962C8B-B14F-4D97-AF65-F5344CB8AC3E}">
        <p14:creationId xmlns:p14="http://schemas.microsoft.com/office/powerpoint/2010/main" val="367945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F7E51BE5-ED54-4733-909E-CCE0BBF8EB00}" type="datetimeFigureOut">
              <a:rPr lang="zh-CN" altLang="en-US" smtClean="0"/>
              <a:t>2017/7/3 Monday</a:t>
            </a:fld>
            <a:endParaRPr lang="zh-CN" alt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fld id="{9F666708-BA15-42B1-903F-4BFE2E5E6D7B}" type="slidenum">
              <a:rPr lang="zh-CN" altLang="en-US" smtClean="0"/>
              <a:t>‹#›</a:t>
            </a:fld>
            <a:endParaRPr lang="zh-CN" altLang="en-US"/>
          </a:p>
        </p:txBody>
      </p:sp>
    </p:spTree>
    <p:extLst>
      <p:ext uri="{BB962C8B-B14F-4D97-AF65-F5344CB8AC3E}">
        <p14:creationId xmlns:p14="http://schemas.microsoft.com/office/powerpoint/2010/main" val="1450386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F7E51BE5-ED54-4733-909E-CCE0BBF8EB00}" type="datetimeFigureOut">
              <a:rPr lang="zh-CN" altLang="en-US" smtClean="0"/>
              <a:t>2017/7/3 Monday</a:t>
            </a:fld>
            <a:endParaRPr lang="zh-CN" alt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fld id="{9F666708-BA15-42B1-903F-4BFE2E5E6D7B}" type="slidenum">
              <a:rPr lang="zh-CN" altLang="en-US" smtClean="0"/>
              <a:t>‹#›</a:t>
            </a:fld>
            <a:endParaRPr lang="zh-CN" altLang="en-US"/>
          </a:p>
        </p:txBody>
      </p:sp>
    </p:spTree>
    <p:extLst>
      <p:ext uri="{BB962C8B-B14F-4D97-AF65-F5344CB8AC3E}">
        <p14:creationId xmlns:p14="http://schemas.microsoft.com/office/powerpoint/2010/main" val="4193313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0"/>
            <a:ext cx="9144000" cy="68580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2823044"/>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5.emf"/><Relationship Id="rId5" Type="http://schemas.openxmlformats.org/officeDocument/2006/relationships/package" Target="../embeddings/Microsoft_Visio___3.vsdx"/><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6.emf"/><Relationship Id="rId5" Type="http://schemas.openxmlformats.org/officeDocument/2006/relationships/package" Target="../embeddings/Microsoft_Visio___4.vsdx"/><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8.emf"/><Relationship Id="rId5" Type="http://schemas.openxmlformats.org/officeDocument/2006/relationships/package" Target="../embeddings/Microsoft_Visio___5.vsdx"/><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package" Target="../embeddings/Microsoft_Visio___6.vsdx"/><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16.xml"/><Relationship Id="rId7"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package" Target="../embeddings/Microsoft_Visio___1.vsdx"/><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package" Target="../embeddings/Microsoft_Visio___2.vsdx"/><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2007477">
            <a:off x="7982021" y="75262"/>
            <a:ext cx="2807584" cy="2303765"/>
          </a:xfrm>
          <a:prstGeom prst="triangle">
            <a:avLst>
              <a:gd name="adj" fmla="val 25075"/>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2002474">
            <a:off x="8466364" y="-470036"/>
            <a:ext cx="1071649" cy="1194638"/>
          </a:xfrm>
          <a:prstGeom prst="triangle">
            <a:avLst>
              <a:gd name="adj" fmla="val 43694"/>
            </a:avLst>
          </a:prstGeom>
          <a:solidFill>
            <a:srgbClr val="DCF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2966541">
            <a:off x="-1900649" y="5080814"/>
            <a:ext cx="3411273" cy="1799986"/>
          </a:xfrm>
          <a:prstGeom prst="triangle">
            <a:avLst>
              <a:gd name="adj" fmla="val 21783"/>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2989824">
            <a:off x="209519" y="5175820"/>
            <a:ext cx="1345557" cy="962421"/>
          </a:xfrm>
          <a:prstGeom prst="triangle">
            <a:avLst>
              <a:gd name="adj" fmla="val 43694"/>
            </a:avLst>
          </a:prstGeom>
          <a:solidFill>
            <a:srgbClr val="FFD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 Box 6"/>
          <p:cNvSpPr txBox="1">
            <a:spLocks noChangeArrowheads="1"/>
          </p:cNvSpPr>
          <p:nvPr/>
        </p:nvSpPr>
        <p:spPr bwMode="auto">
          <a:xfrm>
            <a:off x="55244" y="2219699"/>
            <a:ext cx="89771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None/>
            </a:pPr>
            <a:r>
              <a:rPr lang="zh-CN" altLang="zh-CN" sz="3600" b="1" dirty="0"/>
              <a:t>微服务体系结构</a:t>
            </a:r>
            <a:r>
              <a:rPr lang="en-US" altLang="zh-CN" sz="3600" b="1" dirty="0" err="1"/>
              <a:t>CaaS</a:t>
            </a:r>
            <a:r>
              <a:rPr lang="zh-CN" altLang="zh-CN" sz="3600" b="1" dirty="0"/>
              <a:t>容器云平台设计与实现</a:t>
            </a:r>
            <a:endParaRPr lang="zh-CN" altLang="en-US" sz="3600" dirty="0">
              <a:latin typeface="隶书" panose="02010509060101010101" pitchFamily="49" charset="-122"/>
              <a:ea typeface="隶书" panose="02010509060101010101" pitchFamily="49" charset="-122"/>
            </a:endParaRPr>
          </a:p>
        </p:txBody>
      </p:sp>
      <p:sp>
        <p:nvSpPr>
          <p:cNvPr id="9" name="Text Box 7"/>
          <p:cNvSpPr txBox="1">
            <a:spLocks noChangeArrowheads="1"/>
          </p:cNvSpPr>
          <p:nvPr/>
        </p:nvSpPr>
        <p:spPr bwMode="auto">
          <a:xfrm>
            <a:off x="2391288" y="3216649"/>
            <a:ext cx="53691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latin typeface="黑体" panose="02010609060101010101" pitchFamily="49" charset="-122"/>
                <a:ea typeface="黑体" panose="02010609060101010101" pitchFamily="49" charset="-122"/>
              </a:rPr>
              <a:t>专  业：</a:t>
            </a:r>
            <a:r>
              <a:rPr lang="zh-CN" altLang="en-US" sz="2800" dirty="0" smtClean="0">
                <a:latin typeface="黑体" panose="02010609060101010101" pitchFamily="49" charset="-122"/>
                <a:ea typeface="黑体" panose="02010609060101010101" pitchFamily="49" charset="-122"/>
              </a:rPr>
              <a:t>软件工程（日语强化）</a:t>
            </a:r>
            <a:endParaRPr lang="zh-CN" altLang="en-US" sz="2800" dirty="0">
              <a:latin typeface="黑体" panose="02010609060101010101" pitchFamily="49" charset="-122"/>
              <a:ea typeface="黑体" panose="02010609060101010101" pitchFamily="49" charset="-122"/>
            </a:endParaRPr>
          </a:p>
        </p:txBody>
      </p:sp>
      <p:sp>
        <p:nvSpPr>
          <p:cNvPr id="10" name="Text Box 9"/>
          <p:cNvSpPr txBox="1">
            <a:spLocks noChangeArrowheads="1"/>
          </p:cNvSpPr>
          <p:nvPr/>
        </p:nvSpPr>
        <p:spPr bwMode="auto">
          <a:xfrm>
            <a:off x="2391288" y="3762749"/>
            <a:ext cx="3175669"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latin typeface="黑体" panose="02010609060101010101" pitchFamily="49" charset="-122"/>
                <a:ea typeface="黑体" panose="02010609060101010101" pitchFamily="49" charset="-122"/>
              </a:rPr>
              <a:t>答辩人</a:t>
            </a:r>
            <a:r>
              <a:rPr lang="zh-CN" altLang="en-US" sz="2800" dirty="0" smtClean="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
        <p:nvSpPr>
          <p:cNvPr id="11" name="Text Box 10"/>
          <p:cNvSpPr txBox="1">
            <a:spLocks noChangeArrowheads="1"/>
          </p:cNvSpPr>
          <p:nvPr/>
        </p:nvSpPr>
        <p:spPr bwMode="auto">
          <a:xfrm>
            <a:off x="2391288" y="4267574"/>
            <a:ext cx="299945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latin typeface="黑体" panose="02010609060101010101" pitchFamily="49" charset="-122"/>
                <a:ea typeface="黑体" panose="02010609060101010101" pitchFamily="49" charset="-122"/>
              </a:rPr>
              <a:t>导  师</a:t>
            </a:r>
            <a:r>
              <a:rPr lang="zh-CN" altLang="en-US" sz="2800" dirty="0" smtClean="0">
                <a:latin typeface="黑体" panose="02010609060101010101" pitchFamily="49" charset="-122"/>
                <a:ea typeface="黑体" panose="02010609060101010101" pitchFamily="49" charset="-122"/>
              </a:rPr>
              <a:t>：</a:t>
            </a:r>
            <a:endParaRPr lang="en-US" sz="2800" dirty="0">
              <a:latin typeface="黑体" panose="02010609060101010101" pitchFamily="49" charset="-122"/>
              <a:ea typeface="黑体" panose="02010609060101010101" pitchFamily="49" charset="-122"/>
            </a:endParaRPr>
          </a:p>
        </p:txBody>
      </p:sp>
      <p:sp>
        <p:nvSpPr>
          <p:cNvPr id="12" name="Text Box 11"/>
          <p:cNvSpPr txBox="1">
            <a:spLocks noChangeArrowheads="1"/>
          </p:cNvSpPr>
          <p:nvPr/>
        </p:nvSpPr>
        <p:spPr bwMode="auto">
          <a:xfrm>
            <a:off x="2391288" y="4770811"/>
            <a:ext cx="566645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zh-CN" altLang="en-US" sz="2800" dirty="0">
                <a:latin typeface="黑体" panose="02010609060101010101" pitchFamily="49" charset="-122"/>
                <a:ea typeface="黑体" panose="02010609060101010101" pitchFamily="49" charset="-122"/>
              </a:rPr>
              <a:t>学  院：大连理工大学软件学院</a:t>
            </a:r>
          </a:p>
        </p:txBody>
      </p:sp>
    </p:spTree>
    <p:extLst>
      <p:ext uri="{BB962C8B-B14F-4D97-AF65-F5344CB8AC3E}">
        <p14:creationId xmlns:p14="http://schemas.microsoft.com/office/powerpoint/2010/main" val="16666881"/>
      </p:ext>
    </p:extLst>
  </p:cSld>
  <p:clrMapOvr>
    <a:masterClrMapping/>
  </p:clrMapOvr>
  <mc:AlternateContent xmlns:mc="http://schemas.openxmlformats.org/markup-compatibility/2006" xmlns:p14="http://schemas.microsoft.com/office/powerpoint/2010/main">
    <mc:Choice Requires="p14">
      <p:transition spd="slow" p14:dur="2000" advTm="7028"/>
    </mc:Choice>
    <mc:Fallback xmlns="">
      <p:transition spd="slow" advTm="702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09"/>
          <p:cNvSpPr>
            <a:spLocks noChangeArrowheads="1"/>
          </p:cNvSpPr>
          <p:nvPr/>
        </p:nvSpPr>
        <p:spPr bwMode="auto">
          <a:xfrm>
            <a:off x="3212468" y="576247"/>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smtClean="0">
                <a:solidFill>
                  <a:schemeClr val="accent1">
                    <a:lumMod val="50000"/>
                  </a:schemeClr>
                </a:solidFill>
                <a:latin typeface="Arial" panose="020B0604020202020204" pitchFamily="34" charset="0"/>
              </a:rPr>
              <a:t>容器云平台网络拓扑图</a:t>
            </a:r>
            <a:endParaRPr lang="zh-CN" altLang="en-US" sz="2400" dirty="0">
              <a:solidFill>
                <a:schemeClr val="accent1">
                  <a:lumMod val="50000"/>
                </a:schemeClr>
              </a:solidFill>
              <a:latin typeface="Arial" panose="020B0604020202020204" pitchFamily="34" charset="0"/>
            </a:endParaRPr>
          </a:p>
        </p:txBody>
      </p:sp>
      <p:sp>
        <p:nvSpPr>
          <p:cNvPr id="15" name="TextBox 108"/>
          <p:cNvSpPr txBox="1">
            <a:spLocks noChangeArrowheads="1"/>
          </p:cNvSpPr>
          <p:nvPr/>
        </p:nvSpPr>
        <p:spPr bwMode="auto">
          <a:xfrm>
            <a:off x="975958" y="512094"/>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设计与实现</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398440" y="415097"/>
            <a:ext cx="577517" cy="778772"/>
            <a:chOff x="-1" y="950495"/>
            <a:chExt cx="2382255" cy="3212432"/>
          </a:xfrm>
        </p:grpSpPr>
        <p:sp>
          <p:nvSpPr>
            <p:cNvPr id="17" name="等腰三角形 16"/>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燕尾形 18"/>
          <p:cNvSpPr/>
          <p:nvPr/>
        </p:nvSpPr>
        <p:spPr>
          <a:xfrm>
            <a:off x="402701" y="2626773"/>
            <a:ext cx="180474" cy="260993"/>
          </a:xfrm>
          <a:prstGeom prst="chevron">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20" name="文本框 19"/>
          <p:cNvSpPr txBox="1"/>
          <p:nvPr/>
        </p:nvSpPr>
        <p:spPr>
          <a:xfrm>
            <a:off x="447233" y="2557214"/>
            <a:ext cx="1723272" cy="400110"/>
          </a:xfrm>
          <a:prstGeom prst="rect">
            <a:avLst/>
          </a:prstGeom>
          <a:noFill/>
        </p:spPr>
        <p:txBody>
          <a:bodyPr wrap="square" rtlCol="0">
            <a:spAutoFit/>
          </a:bodyPr>
          <a:lstStyle/>
          <a:p>
            <a:pPr algn="ctr"/>
            <a:r>
              <a:rPr lang="zh-CN" altLang="en-US" sz="2000" b="1" dirty="0">
                <a:solidFill>
                  <a:srgbClr val="4A4A4A"/>
                </a:solidFill>
                <a:latin typeface="宋体" panose="02010600030101010101" pitchFamily="2" charset="-122"/>
                <a:ea typeface="宋体" panose="02010600030101010101" pitchFamily="2" charset="-122"/>
              </a:rPr>
              <a:t>控制集群</a:t>
            </a:r>
          </a:p>
        </p:txBody>
      </p:sp>
      <p:sp>
        <p:nvSpPr>
          <p:cNvPr id="21" name="燕尾形 20"/>
          <p:cNvSpPr/>
          <p:nvPr/>
        </p:nvSpPr>
        <p:spPr>
          <a:xfrm>
            <a:off x="420515" y="3556560"/>
            <a:ext cx="180474" cy="260993"/>
          </a:xfrm>
          <a:prstGeom prst="chevron">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22" name="文本框 21"/>
          <p:cNvSpPr txBox="1"/>
          <p:nvPr/>
        </p:nvSpPr>
        <p:spPr>
          <a:xfrm>
            <a:off x="402701" y="3487001"/>
            <a:ext cx="1847963" cy="400110"/>
          </a:xfrm>
          <a:prstGeom prst="rect">
            <a:avLst/>
          </a:prstGeom>
          <a:noFill/>
        </p:spPr>
        <p:txBody>
          <a:bodyPr wrap="square" rtlCol="0">
            <a:spAutoFit/>
          </a:bodyPr>
          <a:lstStyle/>
          <a:p>
            <a:pPr algn="ctr"/>
            <a:r>
              <a:rPr lang="en-US" altLang="zh-CN" sz="2000" b="1" dirty="0" smtClean="0">
                <a:solidFill>
                  <a:srgbClr val="4A4A4A"/>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a:solidFill>
                  <a:srgbClr val="4A4A4A"/>
                </a:solidFill>
                <a:latin typeface="宋体" panose="02010600030101010101" pitchFamily="2" charset="-122"/>
                <a:ea typeface="宋体" panose="02010600030101010101" pitchFamily="2" charset="-122"/>
                <a:cs typeface="Times New Roman" panose="02020603050405020304" pitchFamily="18" charset="0"/>
              </a:rPr>
              <a:t>计算</a:t>
            </a:r>
            <a:r>
              <a:rPr lang="zh-CN" altLang="en-US" sz="2000" b="1" dirty="0" smtClean="0">
                <a:solidFill>
                  <a:srgbClr val="4A4A4A"/>
                </a:solidFill>
                <a:latin typeface="宋体" panose="02010600030101010101" pitchFamily="2" charset="-122"/>
                <a:ea typeface="宋体" panose="02010600030101010101" pitchFamily="2" charset="-122"/>
                <a:cs typeface="Times New Roman" panose="02020603050405020304" pitchFamily="18" charset="0"/>
              </a:rPr>
              <a:t>集群</a:t>
            </a:r>
            <a:endParaRPr lang="zh-CN" altLang="en-US" sz="2000" b="1" dirty="0">
              <a:solidFill>
                <a:srgbClr val="4A4A4A"/>
              </a:solidFill>
              <a:latin typeface="宋体" panose="02010600030101010101" pitchFamily="2" charset="-122"/>
              <a:ea typeface="宋体" panose="02010600030101010101" pitchFamily="2" charset="-122"/>
            </a:endParaRPr>
          </a:p>
        </p:txBody>
      </p:sp>
      <p:sp>
        <p:nvSpPr>
          <p:cNvPr id="23" name="燕尾形 22"/>
          <p:cNvSpPr/>
          <p:nvPr/>
        </p:nvSpPr>
        <p:spPr>
          <a:xfrm>
            <a:off x="402701" y="4475309"/>
            <a:ext cx="180474" cy="260993"/>
          </a:xfrm>
          <a:prstGeom prst="chevron">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24" name="文本框 23"/>
          <p:cNvSpPr txBox="1"/>
          <p:nvPr/>
        </p:nvSpPr>
        <p:spPr>
          <a:xfrm>
            <a:off x="447234" y="4416788"/>
            <a:ext cx="1723271" cy="400110"/>
          </a:xfrm>
          <a:prstGeom prst="rect">
            <a:avLst/>
          </a:prstGeom>
          <a:noFill/>
        </p:spPr>
        <p:txBody>
          <a:bodyPr wrap="square" rtlCol="0">
            <a:spAutoFit/>
          </a:bodyPr>
          <a:lstStyle/>
          <a:p>
            <a:pPr algn="ctr"/>
            <a:r>
              <a:rPr lang="zh-CN" altLang="en-US" sz="2000" b="1" dirty="0" smtClean="0">
                <a:solidFill>
                  <a:srgbClr val="4A4A4A"/>
                </a:solidFill>
                <a:latin typeface="宋体" panose="02010600030101010101" pitchFamily="2" charset="-122"/>
                <a:ea typeface="宋体" panose="02010600030101010101" pitchFamily="2" charset="-122"/>
              </a:rPr>
              <a:t>边沿集群</a:t>
            </a:r>
            <a:endParaRPr lang="zh-CN" altLang="en-US" sz="2000" b="1" dirty="0">
              <a:solidFill>
                <a:srgbClr val="4A4A4A"/>
              </a:solidFill>
              <a:latin typeface="宋体" panose="02010600030101010101" pitchFamily="2" charset="-122"/>
              <a:ea typeface="宋体" panose="02010600030101010101" pitchFamily="2" charset="-122"/>
            </a:endParaRPr>
          </a:p>
        </p:txBody>
      </p:sp>
      <p:sp>
        <p:nvSpPr>
          <p:cNvPr id="3" name="文本框 2"/>
          <p:cNvSpPr txBox="1"/>
          <p:nvPr/>
        </p:nvSpPr>
        <p:spPr>
          <a:xfrm>
            <a:off x="447233" y="3015845"/>
            <a:ext cx="3239396" cy="400110"/>
          </a:xfrm>
          <a:prstGeom prst="rect">
            <a:avLst/>
          </a:prstGeom>
          <a:noFill/>
        </p:spPr>
        <p:txBody>
          <a:bodyPr wrap="square" rtlCol="0">
            <a:spAutoFit/>
          </a:bodyPr>
          <a:lstStyle/>
          <a:p>
            <a:r>
              <a:rPr lang="zh-CN" altLang="zh-CN" sz="2000" dirty="0"/>
              <a:t>外部流量的应用层负载均衡</a:t>
            </a:r>
            <a:endParaRPr lang="zh-CN" altLang="en-US" sz="2000" dirty="0"/>
          </a:p>
        </p:txBody>
      </p:sp>
      <p:sp>
        <p:nvSpPr>
          <p:cNvPr id="25" name="文本框 24"/>
          <p:cNvSpPr txBox="1"/>
          <p:nvPr/>
        </p:nvSpPr>
        <p:spPr>
          <a:xfrm>
            <a:off x="508443" y="3922634"/>
            <a:ext cx="3239396" cy="400110"/>
          </a:xfrm>
          <a:prstGeom prst="rect">
            <a:avLst/>
          </a:prstGeom>
          <a:noFill/>
        </p:spPr>
        <p:txBody>
          <a:bodyPr wrap="square" rtlCol="0">
            <a:spAutoFit/>
          </a:bodyPr>
          <a:lstStyle/>
          <a:p>
            <a:r>
              <a:rPr lang="zh-CN" altLang="en-US" sz="2000" dirty="0" smtClean="0"/>
              <a:t>运行用户的业务应用</a:t>
            </a:r>
            <a:endParaRPr lang="zh-CN" altLang="en-US" sz="2000" dirty="0"/>
          </a:p>
        </p:txBody>
      </p:sp>
      <p:sp>
        <p:nvSpPr>
          <p:cNvPr id="26" name="文本框 25"/>
          <p:cNvSpPr txBox="1"/>
          <p:nvPr/>
        </p:nvSpPr>
        <p:spPr>
          <a:xfrm>
            <a:off x="447233" y="4852421"/>
            <a:ext cx="3239396" cy="400110"/>
          </a:xfrm>
          <a:prstGeom prst="rect">
            <a:avLst/>
          </a:prstGeom>
          <a:noFill/>
        </p:spPr>
        <p:txBody>
          <a:bodyPr wrap="square" rtlCol="0">
            <a:spAutoFit/>
          </a:bodyPr>
          <a:lstStyle/>
          <a:p>
            <a:r>
              <a:rPr lang="zh-CN" altLang="en-US" sz="2000" dirty="0" smtClean="0"/>
              <a:t>运行容器云平台管控应用</a:t>
            </a:r>
            <a:endParaRPr lang="zh-CN" altLang="en-US" sz="2000" dirty="0"/>
          </a:p>
        </p:txBody>
      </p:sp>
      <p:graphicFrame>
        <p:nvGraphicFramePr>
          <p:cNvPr id="5" name="对象 4"/>
          <p:cNvGraphicFramePr>
            <a:graphicFrameLocks noChangeAspect="1"/>
          </p:cNvGraphicFramePr>
          <p:nvPr>
            <p:extLst>
              <p:ext uri="{D42A27DB-BD31-4B8C-83A1-F6EECF244321}">
                <p14:modId xmlns:p14="http://schemas.microsoft.com/office/powerpoint/2010/main" val="996545457"/>
              </p:ext>
            </p:extLst>
          </p:nvPr>
        </p:nvGraphicFramePr>
        <p:xfrm>
          <a:off x="3882190" y="1604211"/>
          <a:ext cx="4729254" cy="4967468"/>
        </p:xfrm>
        <a:graphic>
          <a:graphicData uri="http://schemas.openxmlformats.org/presentationml/2006/ole">
            <mc:AlternateContent xmlns:mc="http://schemas.openxmlformats.org/markup-compatibility/2006">
              <mc:Choice xmlns:v="urn:schemas-microsoft-com:vml" Requires="v">
                <p:oleObj spid="_x0000_s6347" name="Visio" r:id="rId5" imgW="6429474" imgH="6753107" progId="Visio.Drawing.15">
                  <p:embed/>
                </p:oleObj>
              </mc:Choice>
              <mc:Fallback>
                <p:oleObj name="Visio" r:id="rId5" imgW="6429474" imgH="6753107" progId="Visio.Drawing.15">
                  <p:embed/>
                  <p:pic>
                    <p:nvPicPr>
                      <p:cNvPr id="0" name=""/>
                      <p:cNvPicPr/>
                      <p:nvPr/>
                    </p:nvPicPr>
                    <p:blipFill>
                      <a:blip r:embed="rId6"/>
                      <a:stretch>
                        <a:fillRect/>
                      </a:stretch>
                    </p:blipFill>
                    <p:spPr>
                      <a:xfrm>
                        <a:off x="3882190" y="1604211"/>
                        <a:ext cx="4729254" cy="4967468"/>
                      </a:xfrm>
                      <a:prstGeom prst="rect">
                        <a:avLst/>
                      </a:prstGeom>
                    </p:spPr>
                  </p:pic>
                </p:oleObj>
              </mc:Fallback>
            </mc:AlternateContent>
          </a:graphicData>
        </a:graphic>
      </p:graphicFrame>
    </p:spTree>
    <p:extLst>
      <p:ext uri="{BB962C8B-B14F-4D97-AF65-F5344CB8AC3E}">
        <p14:creationId xmlns:p14="http://schemas.microsoft.com/office/powerpoint/2010/main" val="1829717138"/>
      </p:ext>
    </p:extLst>
  </p:cSld>
  <p:clrMapOvr>
    <a:masterClrMapping/>
  </p:clrMapOvr>
  <mc:AlternateContent xmlns:mc="http://schemas.openxmlformats.org/markup-compatibility/2006" xmlns:p14="http://schemas.microsoft.com/office/powerpoint/2010/main">
    <mc:Choice Requires="p14">
      <p:transition spd="slow" p14:dur="2000" advTm="26310"/>
    </mc:Choice>
    <mc:Fallback xmlns="">
      <p:transition spd="slow" advTm="2631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25"/>
          <p:cNvSpPr txBox="1">
            <a:spLocks noChangeArrowheads="1"/>
          </p:cNvSpPr>
          <p:nvPr/>
        </p:nvSpPr>
        <p:spPr bwMode="auto">
          <a:xfrm>
            <a:off x="810250" y="2030778"/>
            <a:ext cx="28337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latin typeface="宋体" panose="02010600030101010101" pitchFamily="2" charset="-122"/>
              </a:rPr>
              <a:t>微服务结构设计</a:t>
            </a:r>
          </a:p>
        </p:txBody>
      </p:sp>
      <p:graphicFrame>
        <p:nvGraphicFramePr>
          <p:cNvPr id="9" name="对象 8"/>
          <p:cNvGraphicFramePr>
            <a:graphicFrameLocks noChangeAspect="1"/>
          </p:cNvGraphicFramePr>
          <p:nvPr>
            <p:extLst>
              <p:ext uri="{D42A27DB-BD31-4B8C-83A1-F6EECF244321}">
                <p14:modId xmlns:p14="http://schemas.microsoft.com/office/powerpoint/2010/main" val="2905034811"/>
              </p:ext>
            </p:extLst>
          </p:nvPr>
        </p:nvGraphicFramePr>
        <p:xfrm>
          <a:off x="4279148" y="2612571"/>
          <a:ext cx="4264552" cy="2935340"/>
        </p:xfrm>
        <a:graphic>
          <a:graphicData uri="http://schemas.openxmlformats.org/presentationml/2006/ole">
            <mc:AlternateContent xmlns:mc="http://schemas.openxmlformats.org/markup-compatibility/2006">
              <mc:Choice xmlns:v="urn:schemas-microsoft-com:vml" Requires="v">
                <p:oleObj spid="_x0000_s3390" name="Visio" r:id="rId5" imgW="6095951" imgH="4219693" progId="Visio.Drawing.15">
                  <p:embed/>
                </p:oleObj>
              </mc:Choice>
              <mc:Fallback>
                <p:oleObj name="Visio" r:id="rId5" imgW="6095951" imgH="4219693" progId="Visio.Drawing.15">
                  <p:embed/>
                  <p:pic>
                    <p:nvPicPr>
                      <p:cNvPr id="0" name=""/>
                      <p:cNvPicPr>
                        <a:picLocks noChangeAspect="1" noChangeArrowheads="1"/>
                      </p:cNvPicPr>
                      <p:nvPr/>
                    </p:nvPicPr>
                    <p:blipFill>
                      <a:blip r:embed="rId6"/>
                      <a:srcRect/>
                      <a:stretch>
                        <a:fillRect/>
                      </a:stretch>
                    </p:blipFill>
                    <p:spPr bwMode="auto">
                      <a:xfrm>
                        <a:off x="4279148" y="2612571"/>
                        <a:ext cx="4264552" cy="2935340"/>
                      </a:xfrm>
                      <a:prstGeom prst="rect">
                        <a:avLst/>
                      </a:prstGeom>
                      <a:noFill/>
                    </p:spPr>
                  </p:pic>
                </p:oleObj>
              </mc:Fallback>
            </mc:AlternateContent>
          </a:graphicData>
        </a:graphic>
      </p:graphicFrame>
      <p:sp>
        <p:nvSpPr>
          <p:cNvPr id="10" name="矩形 9"/>
          <p:cNvSpPr/>
          <p:nvPr/>
        </p:nvSpPr>
        <p:spPr>
          <a:xfrm>
            <a:off x="732608" y="2762533"/>
            <a:ext cx="2849642" cy="2785378"/>
          </a:xfrm>
          <a:prstGeom prst="rect">
            <a:avLst/>
          </a:prstGeom>
        </p:spPr>
        <p:txBody>
          <a:bodyPr wrap="square">
            <a:spAutoFit/>
          </a:bodyPr>
          <a:lstStyle/>
          <a:p>
            <a:pPr indent="228600" algn="just">
              <a:lnSpc>
                <a:spcPct val="125000"/>
              </a:lnSpc>
              <a:tabLst>
                <a:tab pos="179546" algn="l"/>
              </a:tabLst>
            </a:pPr>
            <a:r>
              <a:rPr lang="zh-CN" altLang="zh-CN" sz="2000" dirty="0">
                <a:solidFill>
                  <a:schemeClr val="tx1">
                    <a:lumMod val="85000"/>
                    <a:lumOff val="15000"/>
                  </a:schemeClr>
                </a:solidFill>
                <a:latin typeface="Times New Roman" panose="02020603050405020304" pitchFamily="18" charset="0"/>
              </a:rPr>
              <a:t>微服务架构的设计理念为应用模块化，把一个应用作为一套微服务来开发，这些微服务能运行自己的进程，采用</a:t>
            </a:r>
            <a:r>
              <a:rPr lang="en-US" altLang="zh-CN" sz="2000" dirty="0">
                <a:solidFill>
                  <a:schemeClr val="tx1">
                    <a:lumMod val="85000"/>
                    <a:lumOff val="15000"/>
                  </a:schemeClr>
                </a:solidFill>
                <a:latin typeface="Times New Roman" panose="02020603050405020304" pitchFamily="18" charset="0"/>
              </a:rPr>
              <a:t> HTTP API </a:t>
            </a:r>
            <a:r>
              <a:rPr lang="zh-CN" altLang="zh-CN" sz="2000" dirty="0">
                <a:solidFill>
                  <a:schemeClr val="tx1">
                    <a:lumMod val="85000"/>
                    <a:lumOff val="15000"/>
                  </a:schemeClr>
                </a:solidFill>
                <a:latin typeface="Times New Roman" panose="02020603050405020304" pitchFamily="18" charset="0"/>
              </a:rPr>
              <a:t>这样的轻量级机制进行通信。</a:t>
            </a:r>
          </a:p>
        </p:txBody>
      </p:sp>
      <p:sp>
        <p:nvSpPr>
          <p:cNvPr id="16" name="矩形 109"/>
          <p:cNvSpPr>
            <a:spLocks noChangeArrowheads="1"/>
          </p:cNvSpPr>
          <p:nvPr/>
        </p:nvSpPr>
        <p:spPr bwMode="auto">
          <a:xfrm>
            <a:off x="3212468" y="564034"/>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a:solidFill>
                  <a:schemeClr val="accent1">
                    <a:lumMod val="50000"/>
                  </a:schemeClr>
                </a:solidFill>
                <a:latin typeface="Arial" panose="020B0604020202020204" pitchFamily="34" charset="0"/>
              </a:rPr>
              <a:t>微</a:t>
            </a:r>
            <a:r>
              <a:rPr lang="zh-CN" altLang="en-US" sz="2400" dirty="0" smtClean="0">
                <a:solidFill>
                  <a:schemeClr val="accent1">
                    <a:lumMod val="50000"/>
                  </a:schemeClr>
                </a:solidFill>
                <a:latin typeface="Arial" panose="020B0604020202020204" pitchFamily="34" charset="0"/>
              </a:rPr>
              <a:t>服务结构设计</a:t>
            </a:r>
            <a:endParaRPr lang="zh-CN" altLang="en-US" sz="2400" dirty="0">
              <a:solidFill>
                <a:schemeClr val="accent1">
                  <a:lumMod val="50000"/>
                </a:schemeClr>
              </a:solidFill>
              <a:latin typeface="Arial" panose="020B0604020202020204" pitchFamily="34" charset="0"/>
            </a:endParaRPr>
          </a:p>
        </p:txBody>
      </p:sp>
      <p:sp>
        <p:nvSpPr>
          <p:cNvPr id="17" name="TextBox 108"/>
          <p:cNvSpPr txBox="1">
            <a:spLocks noChangeArrowheads="1"/>
          </p:cNvSpPr>
          <p:nvPr/>
        </p:nvSpPr>
        <p:spPr bwMode="auto">
          <a:xfrm>
            <a:off x="975958" y="512094"/>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设计与实现</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398440" y="415097"/>
            <a:ext cx="577517" cy="778772"/>
            <a:chOff x="-1" y="950495"/>
            <a:chExt cx="2382255" cy="3212432"/>
          </a:xfrm>
        </p:grpSpPr>
        <p:sp>
          <p:nvSpPr>
            <p:cNvPr id="19" name="等腰三角形 18"/>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10749945"/>
      </p:ext>
    </p:extLst>
  </p:cSld>
  <p:clrMapOvr>
    <a:masterClrMapping/>
  </p:clrMapOvr>
  <mc:AlternateContent xmlns:mc="http://schemas.openxmlformats.org/markup-compatibility/2006" xmlns:p14="http://schemas.microsoft.com/office/powerpoint/2010/main">
    <mc:Choice Requires="p14">
      <p:transition spd="slow" p14:dur="2000" advTm="17542"/>
    </mc:Choice>
    <mc:Fallback xmlns="">
      <p:transition spd="slow" advTm="1754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2804084339"/>
              </p:ext>
            </p:extLst>
          </p:nvPr>
        </p:nvGraphicFramePr>
        <p:xfrm>
          <a:off x="975958" y="1872340"/>
          <a:ext cx="7289800" cy="3585379"/>
        </p:xfrm>
        <a:graphic>
          <a:graphicData uri="http://schemas.openxmlformats.org/drawingml/2006/table">
            <a:tbl>
              <a:tblPr firstRow="1" bandRow="1">
                <a:tableStyleId>{7DF18680-E054-41AD-8BC1-D1AEF772440D}</a:tableStyleId>
              </a:tblPr>
              <a:tblGrid>
                <a:gridCol w="1457960"/>
                <a:gridCol w="1457960"/>
                <a:gridCol w="1457960"/>
                <a:gridCol w="1457960"/>
                <a:gridCol w="1457960"/>
              </a:tblGrid>
              <a:tr h="512197">
                <a:tc>
                  <a:txBody>
                    <a:bodyPr/>
                    <a:lstStyle/>
                    <a:p>
                      <a:r>
                        <a:rPr lang="zh-CN" altLang="en-US" sz="2000" dirty="0" smtClean="0"/>
                        <a:t>字段名称</a:t>
                      </a:r>
                      <a:endParaRPr lang="zh-CN" altLang="en-US" sz="2000" b="1" dirty="0"/>
                    </a:p>
                  </a:txBody>
                  <a:tcPr marL="68580" marR="68580" marT="34290" marB="34290"/>
                </a:tc>
                <a:tc>
                  <a:txBody>
                    <a:bodyPr/>
                    <a:lstStyle/>
                    <a:p>
                      <a:r>
                        <a:rPr lang="zh-CN" altLang="en-US" sz="2000" dirty="0" smtClean="0"/>
                        <a:t>类型</a:t>
                      </a:r>
                      <a:endParaRPr lang="zh-CN" altLang="en-US" sz="2000" b="1" dirty="0"/>
                    </a:p>
                  </a:txBody>
                  <a:tcPr marL="68580" marR="68580" marT="34290" marB="34290"/>
                </a:tc>
                <a:tc>
                  <a:txBody>
                    <a:bodyPr/>
                    <a:lstStyle/>
                    <a:p>
                      <a:r>
                        <a:rPr lang="zh-CN" altLang="en-US" sz="2000" dirty="0" smtClean="0"/>
                        <a:t>长度</a:t>
                      </a:r>
                      <a:endParaRPr lang="zh-CN" altLang="en-US" sz="2000" b="1" dirty="0"/>
                    </a:p>
                  </a:txBody>
                  <a:tcPr marL="68580" marR="68580" marT="34290" marB="34290"/>
                </a:tc>
                <a:tc>
                  <a:txBody>
                    <a:bodyPr/>
                    <a:lstStyle/>
                    <a:p>
                      <a:r>
                        <a:rPr lang="zh-CN" altLang="en-US" sz="2000" dirty="0" smtClean="0"/>
                        <a:t>是否为空</a:t>
                      </a:r>
                      <a:endParaRPr lang="zh-CN" altLang="en-US" sz="2000" b="1" dirty="0"/>
                    </a:p>
                  </a:txBody>
                  <a:tcPr marL="68580" marR="68580" marT="34290" marB="34290"/>
                </a:tc>
                <a:tc>
                  <a:txBody>
                    <a:bodyPr/>
                    <a:lstStyle/>
                    <a:p>
                      <a:r>
                        <a:rPr lang="zh-CN" altLang="en-US" sz="2000" dirty="0" smtClean="0"/>
                        <a:t>字段说明</a:t>
                      </a:r>
                      <a:endParaRPr lang="zh-CN" altLang="en-US" sz="2000" b="1" dirty="0"/>
                    </a:p>
                  </a:txBody>
                  <a:tcPr marL="68580" marR="68580" marT="34290" marB="34290"/>
                </a:tc>
              </a:tr>
              <a:tr h="512197">
                <a:tc>
                  <a:txBody>
                    <a:bodyPr/>
                    <a:lstStyle/>
                    <a:p>
                      <a:r>
                        <a:rPr lang="en-US" altLang="zh-CN" sz="2000" dirty="0" err="1" smtClean="0"/>
                        <a:t>appId</a:t>
                      </a:r>
                      <a:endParaRPr lang="zh-CN" altLang="en-US" sz="2000" b="1" dirty="0"/>
                    </a:p>
                  </a:txBody>
                  <a:tcPr marL="68580" marR="68580" marT="34290" marB="34290"/>
                </a:tc>
                <a:tc>
                  <a:txBody>
                    <a:bodyPr/>
                    <a:lstStyle/>
                    <a:p>
                      <a:r>
                        <a:rPr lang="en-US" altLang="zh-CN" sz="2000" dirty="0" err="1" smtClean="0"/>
                        <a:t>varchar</a:t>
                      </a:r>
                      <a:r>
                        <a:rPr lang="en-US" altLang="zh-CN" sz="2000" dirty="0" smtClean="0"/>
                        <a:t>(50)</a:t>
                      </a:r>
                      <a:endParaRPr lang="zh-CN" altLang="en-US" sz="2000" b="1" dirty="0"/>
                    </a:p>
                  </a:txBody>
                  <a:tcPr marL="68580" marR="68580" marT="34290" marB="34290"/>
                </a:tc>
                <a:tc>
                  <a:txBody>
                    <a:bodyPr/>
                    <a:lstStyle/>
                    <a:p>
                      <a:r>
                        <a:rPr lang="en-US" altLang="zh-CN" sz="2000" dirty="0" smtClean="0"/>
                        <a:t>50</a:t>
                      </a:r>
                      <a:endParaRPr lang="zh-CN" altLang="en-US" sz="2000" b="1" dirty="0"/>
                    </a:p>
                  </a:txBody>
                  <a:tcPr marL="68580" marR="68580" marT="34290" marB="34290"/>
                </a:tc>
                <a:tc>
                  <a:txBody>
                    <a:bodyPr/>
                    <a:lstStyle/>
                    <a:p>
                      <a:r>
                        <a:rPr lang="en-US" altLang="zh-CN" sz="2000" dirty="0" smtClean="0"/>
                        <a:t>NOT NULL</a:t>
                      </a:r>
                      <a:endParaRPr lang="zh-CN" altLang="en-US" sz="2000" b="1" dirty="0"/>
                    </a:p>
                  </a:txBody>
                  <a:tcPr marL="68580" marR="68580" marT="34290" marB="34290"/>
                </a:tc>
                <a:tc>
                  <a:txBody>
                    <a:bodyPr/>
                    <a:lstStyle/>
                    <a:p>
                      <a:r>
                        <a:rPr lang="zh-CN" altLang="en-US" sz="2000" dirty="0" smtClean="0"/>
                        <a:t>应用</a:t>
                      </a:r>
                      <a:r>
                        <a:rPr lang="en-US" altLang="zh-CN" sz="2000" dirty="0" smtClean="0"/>
                        <a:t>ID</a:t>
                      </a:r>
                      <a:endParaRPr lang="zh-CN" altLang="en-US" sz="2000" b="1" dirty="0"/>
                    </a:p>
                  </a:txBody>
                  <a:tcPr marL="68580" marR="68580" marT="34290" marB="34290"/>
                </a:tc>
              </a:tr>
              <a:tr h="512197">
                <a:tc>
                  <a:txBody>
                    <a:bodyPr/>
                    <a:lstStyle/>
                    <a:p>
                      <a:r>
                        <a:rPr lang="en-US" altLang="zh-CN" sz="2000" dirty="0" err="1" smtClean="0"/>
                        <a:t>APPName</a:t>
                      </a:r>
                      <a:endParaRPr lang="zh-CN" altLang="en-US" sz="20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varchar</a:t>
                      </a:r>
                      <a:r>
                        <a:rPr lang="en-US" altLang="zh-CN" sz="2000" dirty="0" smtClean="0"/>
                        <a:t>(50)</a:t>
                      </a:r>
                      <a:endParaRPr lang="zh-CN" altLang="en-US" sz="2000" b="1" dirty="0" smtClean="0"/>
                    </a:p>
                  </a:txBody>
                  <a:tcPr marL="68580" marR="68580" marT="34290" marB="34290"/>
                </a:tc>
                <a:tc>
                  <a:txBody>
                    <a:bodyPr/>
                    <a:lstStyle/>
                    <a:p>
                      <a:r>
                        <a:rPr lang="en-US" altLang="zh-CN" sz="2000" dirty="0" smtClean="0"/>
                        <a:t>100</a:t>
                      </a:r>
                      <a:endParaRPr lang="zh-CN" altLang="en-US" sz="2000" b="1" dirty="0"/>
                    </a:p>
                  </a:txBody>
                  <a:tcPr marL="68580" marR="68580" marT="34290" marB="34290"/>
                </a:tc>
                <a:tc>
                  <a:txBody>
                    <a:bodyPr/>
                    <a:lstStyle/>
                    <a:p>
                      <a:endParaRPr lang="zh-CN" altLang="en-US" sz="2000" b="1"/>
                    </a:p>
                  </a:txBody>
                  <a:tcPr marL="68580" marR="68580" marT="34290" marB="34290"/>
                </a:tc>
                <a:tc>
                  <a:txBody>
                    <a:bodyPr/>
                    <a:lstStyle/>
                    <a:p>
                      <a:r>
                        <a:rPr lang="zh-CN" altLang="en-US" sz="2000" dirty="0" smtClean="0"/>
                        <a:t>描述名称</a:t>
                      </a:r>
                      <a:endParaRPr lang="zh-CN" altLang="en-US" sz="2000" b="1" dirty="0"/>
                    </a:p>
                  </a:txBody>
                  <a:tcPr marL="68580" marR="68580" marT="34290" marB="34290"/>
                </a:tc>
              </a:tr>
              <a:tr h="512197">
                <a:tc>
                  <a:txBody>
                    <a:bodyPr/>
                    <a:lstStyle/>
                    <a:p>
                      <a:r>
                        <a:rPr lang="en-US" altLang="zh-CN" sz="2000" dirty="0" smtClean="0"/>
                        <a:t>description</a:t>
                      </a:r>
                      <a:endParaRPr lang="zh-CN" altLang="en-US" sz="20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varchar</a:t>
                      </a:r>
                      <a:r>
                        <a:rPr lang="en-US" altLang="zh-CN" sz="2000" dirty="0" smtClean="0"/>
                        <a:t>(50)</a:t>
                      </a:r>
                      <a:endParaRPr lang="zh-CN" altLang="en-US" sz="2000" b="1" dirty="0" smtClean="0"/>
                    </a:p>
                  </a:txBody>
                  <a:tcPr marL="68580" marR="68580" marT="34290" marB="34290"/>
                </a:tc>
                <a:tc>
                  <a:txBody>
                    <a:bodyPr/>
                    <a:lstStyle/>
                    <a:p>
                      <a:r>
                        <a:rPr lang="en-US" altLang="zh-CN" sz="2000" dirty="0" smtClean="0"/>
                        <a:t>200</a:t>
                      </a:r>
                      <a:endParaRPr lang="zh-CN" altLang="en-US" sz="2000" b="1" dirty="0"/>
                    </a:p>
                  </a:txBody>
                  <a:tcPr marL="68580" marR="68580" marT="34290" marB="34290"/>
                </a:tc>
                <a:tc>
                  <a:txBody>
                    <a:bodyPr/>
                    <a:lstStyle/>
                    <a:p>
                      <a:endParaRPr lang="zh-CN" altLang="en-US" sz="2000" b="1" dirty="0"/>
                    </a:p>
                  </a:txBody>
                  <a:tcPr marL="68580" marR="68580" marT="34290" marB="34290"/>
                </a:tc>
                <a:tc>
                  <a:txBody>
                    <a:bodyPr/>
                    <a:lstStyle/>
                    <a:p>
                      <a:r>
                        <a:rPr lang="zh-CN" altLang="en-US" sz="2000" dirty="0" smtClean="0"/>
                        <a:t>应用描述</a:t>
                      </a:r>
                      <a:endParaRPr lang="zh-CN" altLang="en-US" sz="2000" b="1" dirty="0"/>
                    </a:p>
                  </a:txBody>
                  <a:tcPr marL="68580" marR="68580" marT="34290" marB="34290"/>
                </a:tc>
              </a:tr>
              <a:tr h="512197">
                <a:tc>
                  <a:txBody>
                    <a:bodyPr/>
                    <a:lstStyle/>
                    <a:p>
                      <a:r>
                        <a:rPr lang="en-US" altLang="zh-CN" sz="2000" dirty="0" err="1" smtClean="0"/>
                        <a:t>createTime</a:t>
                      </a:r>
                      <a:endParaRPr lang="zh-CN" altLang="en-US" sz="20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varchar</a:t>
                      </a:r>
                      <a:r>
                        <a:rPr lang="en-US" altLang="zh-CN" sz="2000" dirty="0" smtClean="0"/>
                        <a:t>(50)</a:t>
                      </a:r>
                      <a:endParaRPr lang="zh-CN" altLang="en-US" sz="2000" b="1" dirty="0" smtClean="0"/>
                    </a:p>
                  </a:txBody>
                  <a:tcPr marL="68580" marR="68580" marT="34290" marB="34290"/>
                </a:tc>
                <a:tc>
                  <a:txBody>
                    <a:bodyPr/>
                    <a:lstStyle/>
                    <a:p>
                      <a:r>
                        <a:rPr lang="en-US" altLang="zh-CN" sz="2000" dirty="0" smtClean="0"/>
                        <a:t>50</a:t>
                      </a:r>
                      <a:endParaRPr lang="zh-CN" altLang="en-US" sz="2000" b="1" dirty="0"/>
                    </a:p>
                  </a:txBody>
                  <a:tcPr marL="68580" marR="68580" marT="34290" marB="34290"/>
                </a:tc>
                <a:tc>
                  <a:txBody>
                    <a:bodyPr/>
                    <a:lstStyle/>
                    <a:p>
                      <a:endParaRPr lang="zh-CN" altLang="en-US" sz="2000" b="1" dirty="0"/>
                    </a:p>
                  </a:txBody>
                  <a:tcPr marL="68580" marR="68580" marT="34290" marB="34290"/>
                </a:tc>
                <a:tc>
                  <a:txBody>
                    <a:bodyPr/>
                    <a:lstStyle/>
                    <a:p>
                      <a:r>
                        <a:rPr lang="zh-CN" altLang="en-US" sz="2000" dirty="0" smtClean="0"/>
                        <a:t>创建时间</a:t>
                      </a:r>
                      <a:endParaRPr lang="zh-CN" altLang="en-US" sz="2000" b="1" dirty="0"/>
                    </a:p>
                  </a:txBody>
                  <a:tcPr marL="68580" marR="68580" marT="34290" marB="34290"/>
                </a:tc>
              </a:tr>
              <a:tr h="512197">
                <a:tc>
                  <a:txBody>
                    <a:bodyPr/>
                    <a:lstStyle/>
                    <a:p>
                      <a:r>
                        <a:rPr lang="en-US" altLang="zh-CN" sz="2000" dirty="0" err="1" smtClean="0"/>
                        <a:t>userId</a:t>
                      </a:r>
                      <a:endParaRPr lang="zh-CN" altLang="en-US" sz="20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varchar</a:t>
                      </a:r>
                      <a:r>
                        <a:rPr lang="en-US" altLang="zh-CN" sz="2000" dirty="0" smtClean="0"/>
                        <a:t>(50)</a:t>
                      </a:r>
                      <a:endParaRPr lang="zh-CN" altLang="en-US" sz="2000" b="1" dirty="0" smtClean="0"/>
                    </a:p>
                  </a:txBody>
                  <a:tcPr marL="68580" marR="68580" marT="34290" marB="34290"/>
                </a:tc>
                <a:tc>
                  <a:txBody>
                    <a:bodyPr/>
                    <a:lstStyle/>
                    <a:p>
                      <a:r>
                        <a:rPr lang="en-US" altLang="zh-CN" sz="2000" dirty="0" smtClean="0"/>
                        <a:t>50</a:t>
                      </a:r>
                      <a:endParaRPr lang="zh-CN" altLang="en-US" sz="2000" b="1" dirty="0"/>
                    </a:p>
                  </a:txBody>
                  <a:tcPr marL="68580" marR="68580" marT="34290" marB="34290"/>
                </a:tc>
                <a:tc>
                  <a:txBody>
                    <a:bodyPr/>
                    <a:lstStyle/>
                    <a:p>
                      <a:endParaRPr lang="zh-CN" altLang="en-US" sz="2000" b="1"/>
                    </a:p>
                  </a:txBody>
                  <a:tcPr marL="68580" marR="68580" marT="34290" marB="34290"/>
                </a:tc>
                <a:tc>
                  <a:txBody>
                    <a:bodyPr/>
                    <a:lstStyle/>
                    <a:p>
                      <a:r>
                        <a:rPr lang="zh-CN" altLang="en-US" sz="2000" dirty="0" smtClean="0"/>
                        <a:t>创建用户</a:t>
                      </a:r>
                      <a:endParaRPr lang="zh-CN" altLang="en-US" sz="2000" b="1" dirty="0"/>
                    </a:p>
                  </a:txBody>
                  <a:tcPr marL="68580" marR="68580" marT="34290" marB="34290"/>
                </a:tc>
              </a:tr>
              <a:tr h="512197">
                <a:tc>
                  <a:txBody>
                    <a:bodyPr/>
                    <a:lstStyle/>
                    <a:p>
                      <a:r>
                        <a:rPr lang="en-US" altLang="zh-CN" sz="2000" dirty="0" err="1" smtClean="0"/>
                        <a:t>projectId</a:t>
                      </a:r>
                      <a:endParaRPr lang="zh-CN" altLang="en-US" sz="20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err="1" smtClean="0"/>
                        <a:t>varchar</a:t>
                      </a:r>
                      <a:r>
                        <a:rPr lang="en-US" altLang="zh-CN" sz="2000" dirty="0" smtClean="0"/>
                        <a:t>(50)</a:t>
                      </a:r>
                      <a:endParaRPr lang="zh-CN" altLang="en-US" sz="2000" b="1" dirty="0" smtClean="0"/>
                    </a:p>
                  </a:txBody>
                  <a:tcPr marL="68580" marR="68580" marT="34290" marB="34290"/>
                </a:tc>
                <a:tc>
                  <a:txBody>
                    <a:bodyPr/>
                    <a:lstStyle/>
                    <a:p>
                      <a:r>
                        <a:rPr lang="en-US" altLang="zh-CN" sz="2000" dirty="0" smtClean="0"/>
                        <a:t>50</a:t>
                      </a:r>
                      <a:endParaRPr lang="zh-CN" altLang="en-US" sz="2000" b="1" dirty="0"/>
                    </a:p>
                  </a:txBody>
                  <a:tcPr marL="68580" marR="68580" marT="34290" marB="34290"/>
                </a:tc>
                <a:tc>
                  <a:txBody>
                    <a:bodyPr/>
                    <a:lstStyle/>
                    <a:p>
                      <a:endParaRPr lang="zh-CN" altLang="en-US" sz="2000" b="1"/>
                    </a:p>
                  </a:txBody>
                  <a:tcPr marL="68580" marR="68580" marT="34290" marB="34290"/>
                </a:tc>
                <a:tc>
                  <a:txBody>
                    <a:bodyPr/>
                    <a:lstStyle/>
                    <a:p>
                      <a:r>
                        <a:rPr lang="zh-CN" altLang="en-US" sz="2000" dirty="0" smtClean="0"/>
                        <a:t>所属项目</a:t>
                      </a:r>
                      <a:endParaRPr lang="zh-CN" altLang="en-US" sz="2000" b="1" dirty="0"/>
                    </a:p>
                  </a:txBody>
                  <a:tcPr marL="68580" marR="68580" marT="34290" marB="34290"/>
                </a:tc>
              </a:tr>
            </a:tbl>
          </a:graphicData>
        </a:graphic>
      </p:graphicFrame>
      <p:sp>
        <p:nvSpPr>
          <p:cNvPr id="8" name="矩形 109"/>
          <p:cNvSpPr>
            <a:spLocks noChangeArrowheads="1"/>
          </p:cNvSpPr>
          <p:nvPr/>
        </p:nvSpPr>
        <p:spPr bwMode="auto">
          <a:xfrm>
            <a:off x="3212468" y="577535"/>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a:solidFill>
                  <a:schemeClr val="accent1">
                    <a:lumMod val="50000"/>
                  </a:schemeClr>
                </a:solidFill>
                <a:latin typeface="Arial" panose="020B0604020202020204" pitchFamily="34" charset="0"/>
              </a:rPr>
              <a:t>数据库</a:t>
            </a:r>
            <a:r>
              <a:rPr lang="zh-CN" altLang="en-US" sz="2400" dirty="0" smtClean="0">
                <a:solidFill>
                  <a:schemeClr val="accent1">
                    <a:lumMod val="50000"/>
                  </a:schemeClr>
                </a:solidFill>
                <a:latin typeface="Arial" panose="020B0604020202020204" pitchFamily="34" charset="0"/>
              </a:rPr>
              <a:t>设计</a:t>
            </a:r>
            <a:endParaRPr lang="zh-CN" altLang="en-US" sz="2400" dirty="0">
              <a:solidFill>
                <a:schemeClr val="accent1">
                  <a:lumMod val="50000"/>
                </a:schemeClr>
              </a:solidFill>
              <a:latin typeface="Arial" panose="020B0604020202020204" pitchFamily="34" charset="0"/>
            </a:endParaRPr>
          </a:p>
        </p:txBody>
      </p:sp>
      <p:sp>
        <p:nvSpPr>
          <p:cNvPr id="9" name="TextBox 108"/>
          <p:cNvSpPr txBox="1">
            <a:spLocks noChangeArrowheads="1"/>
          </p:cNvSpPr>
          <p:nvPr/>
        </p:nvSpPr>
        <p:spPr bwMode="auto">
          <a:xfrm>
            <a:off x="975958" y="512094"/>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设计与实现</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8440" y="415097"/>
            <a:ext cx="577517" cy="778772"/>
            <a:chOff x="-1" y="950495"/>
            <a:chExt cx="2382255" cy="3212432"/>
          </a:xfrm>
        </p:grpSpPr>
        <p:sp>
          <p:nvSpPr>
            <p:cNvPr id="12" name="等腰三角形 11"/>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3583913" y="5571752"/>
            <a:ext cx="2489340" cy="400110"/>
          </a:xfrm>
          <a:prstGeom prst="rect">
            <a:avLst/>
          </a:prstGeom>
          <a:noFill/>
        </p:spPr>
        <p:txBody>
          <a:bodyPr wrap="square" rtlCol="0">
            <a:spAutoFit/>
          </a:bodyPr>
          <a:lstStyle/>
          <a:p>
            <a:r>
              <a:rPr lang="en-US" altLang="zh-CN" sz="2000" b="1" dirty="0" smtClean="0"/>
              <a:t>Manage</a:t>
            </a:r>
            <a:r>
              <a:rPr lang="zh-CN" altLang="en-US" sz="2000" b="1" dirty="0" smtClean="0"/>
              <a:t>模块 应用表</a:t>
            </a:r>
            <a:endParaRPr lang="zh-CN" altLang="en-US" sz="2000" b="1" dirty="0"/>
          </a:p>
        </p:txBody>
      </p:sp>
    </p:spTree>
    <p:extLst>
      <p:ext uri="{BB962C8B-B14F-4D97-AF65-F5344CB8AC3E}">
        <p14:creationId xmlns:p14="http://schemas.microsoft.com/office/powerpoint/2010/main" val="4088285277"/>
      </p:ext>
    </p:extLst>
  </p:cSld>
  <p:clrMapOvr>
    <a:masterClrMapping/>
  </p:clrMapOvr>
  <mc:AlternateContent xmlns:mc="http://schemas.openxmlformats.org/markup-compatibility/2006" xmlns:p14="http://schemas.microsoft.com/office/powerpoint/2010/main">
    <mc:Choice Requires="p14">
      <p:transition spd="slow" p14:dur="2000" advTm="12308"/>
    </mc:Choice>
    <mc:Fallback xmlns="">
      <p:transition spd="slow" advTm="12308"/>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09"/>
          <p:cNvSpPr>
            <a:spLocks noChangeArrowheads="1"/>
          </p:cNvSpPr>
          <p:nvPr/>
        </p:nvSpPr>
        <p:spPr bwMode="auto">
          <a:xfrm>
            <a:off x="3212468" y="577535"/>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a:solidFill>
                  <a:schemeClr val="accent1">
                    <a:lumMod val="50000"/>
                  </a:schemeClr>
                </a:solidFill>
                <a:latin typeface="Arial" panose="020B0604020202020204" pitchFamily="34" charset="0"/>
              </a:rPr>
              <a:t>数据库</a:t>
            </a:r>
            <a:r>
              <a:rPr lang="zh-CN" altLang="en-US" sz="2400" dirty="0" smtClean="0">
                <a:solidFill>
                  <a:schemeClr val="accent1">
                    <a:lumMod val="50000"/>
                  </a:schemeClr>
                </a:solidFill>
                <a:latin typeface="Arial" panose="020B0604020202020204" pitchFamily="34" charset="0"/>
              </a:rPr>
              <a:t>设计</a:t>
            </a:r>
            <a:endParaRPr lang="zh-CN" altLang="en-US" sz="2400" dirty="0">
              <a:solidFill>
                <a:schemeClr val="accent1">
                  <a:lumMod val="50000"/>
                </a:schemeClr>
              </a:solidFill>
              <a:latin typeface="Arial" panose="020B0604020202020204" pitchFamily="34" charset="0"/>
            </a:endParaRPr>
          </a:p>
        </p:txBody>
      </p:sp>
      <p:sp>
        <p:nvSpPr>
          <p:cNvPr id="9" name="TextBox 108"/>
          <p:cNvSpPr txBox="1">
            <a:spLocks noChangeArrowheads="1"/>
          </p:cNvSpPr>
          <p:nvPr/>
        </p:nvSpPr>
        <p:spPr bwMode="auto">
          <a:xfrm>
            <a:off x="975958" y="512094"/>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设计与实现</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98440" y="415097"/>
            <a:ext cx="577517" cy="778772"/>
            <a:chOff x="-1" y="950495"/>
            <a:chExt cx="2382255" cy="3212432"/>
          </a:xfrm>
        </p:grpSpPr>
        <p:sp>
          <p:nvSpPr>
            <p:cNvPr id="11" name="等腰三角形 10"/>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604469" y="6317840"/>
            <a:ext cx="1711635" cy="400110"/>
          </a:xfrm>
          <a:prstGeom prst="rect">
            <a:avLst/>
          </a:prstGeom>
          <a:noFill/>
        </p:spPr>
        <p:txBody>
          <a:bodyPr wrap="square" rtlCol="0">
            <a:spAutoFit/>
          </a:bodyPr>
          <a:lstStyle/>
          <a:p>
            <a:r>
              <a:rPr lang="en-US" altLang="zh-CN" sz="2000" b="1" dirty="0" err="1" smtClean="0"/>
              <a:t>Uim</a:t>
            </a:r>
            <a:r>
              <a:rPr lang="zh-CN" altLang="en-US" sz="2000" b="1" dirty="0" smtClean="0"/>
              <a:t>模块 </a:t>
            </a:r>
            <a:r>
              <a:rPr lang="en-US" altLang="zh-CN" sz="2000" b="1" dirty="0" smtClean="0"/>
              <a:t>ER</a:t>
            </a:r>
            <a:r>
              <a:rPr lang="zh-CN" altLang="en-US" sz="2000" b="1" dirty="0"/>
              <a:t>图</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751" y="1096869"/>
            <a:ext cx="6876649" cy="5220971"/>
          </a:xfrm>
          <a:prstGeom prst="rect">
            <a:avLst/>
          </a:prstGeom>
        </p:spPr>
      </p:pic>
    </p:spTree>
    <p:extLst>
      <p:ext uri="{BB962C8B-B14F-4D97-AF65-F5344CB8AC3E}">
        <p14:creationId xmlns:p14="http://schemas.microsoft.com/office/powerpoint/2010/main" val="3695379497"/>
      </p:ext>
    </p:extLst>
  </p:cSld>
  <p:clrMapOvr>
    <a:masterClrMapping/>
  </p:clrMapOvr>
  <mc:AlternateContent xmlns:mc="http://schemas.openxmlformats.org/markup-compatibility/2006" xmlns:p14="http://schemas.microsoft.com/office/powerpoint/2010/main">
    <mc:Choice Requires="p14">
      <p:transition spd="slow" p14:dur="2000" advTm="7895"/>
    </mc:Choice>
    <mc:Fallback xmlns="">
      <p:transition spd="slow" advTm="7895"/>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109"/>
          <p:cNvSpPr>
            <a:spLocks noChangeArrowheads="1"/>
          </p:cNvSpPr>
          <p:nvPr/>
        </p:nvSpPr>
        <p:spPr bwMode="auto">
          <a:xfrm>
            <a:off x="3212468" y="57753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smtClean="0">
                <a:solidFill>
                  <a:schemeClr val="accent1">
                    <a:lumMod val="50000"/>
                  </a:schemeClr>
                </a:solidFill>
                <a:latin typeface="Arial" panose="020B0604020202020204" pitchFamily="34" charset="0"/>
              </a:rPr>
              <a:t>应用管理</a:t>
            </a:r>
            <a:endParaRPr lang="zh-CN" altLang="en-US" sz="2400" dirty="0">
              <a:solidFill>
                <a:schemeClr val="accent1">
                  <a:lumMod val="50000"/>
                </a:schemeClr>
              </a:solidFill>
              <a:latin typeface="Arial" panose="020B0604020202020204" pitchFamily="34" charset="0"/>
            </a:endParaRPr>
          </a:p>
        </p:txBody>
      </p:sp>
      <p:sp>
        <p:nvSpPr>
          <p:cNvPr id="10" name="TextBox 108"/>
          <p:cNvSpPr txBox="1">
            <a:spLocks noChangeArrowheads="1"/>
          </p:cNvSpPr>
          <p:nvPr/>
        </p:nvSpPr>
        <p:spPr bwMode="auto">
          <a:xfrm>
            <a:off x="975958" y="512094"/>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设计与实现</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8440" y="415097"/>
            <a:ext cx="577517" cy="778772"/>
            <a:chOff x="-1" y="950495"/>
            <a:chExt cx="2382255" cy="3212432"/>
          </a:xfrm>
        </p:grpSpPr>
        <p:sp>
          <p:nvSpPr>
            <p:cNvPr id="12" name="等腰三角形 11"/>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4" name="对象 13"/>
          <p:cNvGraphicFramePr>
            <a:graphicFrameLocks noChangeAspect="1"/>
          </p:cNvGraphicFramePr>
          <p:nvPr>
            <p:extLst>
              <p:ext uri="{D42A27DB-BD31-4B8C-83A1-F6EECF244321}">
                <p14:modId xmlns:p14="http://schemas.microsoft.com/office/powerpoint/2010/main" val="869374999"/>
              </p:ext>
            </p:extLst>
          </p:nvPr>
        </p:nvGraphicFramePr>
        <p:xfrm>
          <a:off x="1262561" y="3417068"/>
          <a:ext cx="6532182" cy="2663336"/>
        </p:xfrm>
        <a:graphic>
          <a:graphicData uri="http://schemas.openxmlformats.org/presentationml/2006/ole">
            <mc:AlternateContent xmlns:mc="http://schemas.openxmlformats.org/markup-compatibility/2006">
              <mc:Choice xmlns:v="urn:schemas-microsoft-com:vml" Requires="v">
                <p:oleObj spid="_x0000_s7353" name="Visio" r:id="rId5" imgW="6657851" imgH="2714612" progId="Visio.Drawing.15">
                  <p:embed/>
                </p:oleObj>
              </mc:Choice>
              <mc:Fallback>
                <p:oleObj name="Visio" r:id="rId5" imgW="6657851" imgH="2714612" progId="Visio.Drawing.15">
                  <p:embed/>
                  <p:pic>
                    <p:nvPicPr>
                      <p:cNvPr id="0" name=""/>
                      <p:cNvPicPr/>
                      <p:nvPr/>
                    </p:nvPicPr>
                    <p:blipFill>
                      <a:blip r:embed="rId6"/>
                      <a:stretch>
                        <a:fillRect/>
                      </a:stretch>
                    </p:blipFill>
                    <p:spPr>
                      <a:xfrm>
                        <a:off x="1262561" y="3417068"/>
                        <a:ext cx="6532182" cy="2663336"/>
                      </a:xfrm>
                      <a:prstGeom prst="rect">
                        <a:avLst/>
                      </a:prstGeom>
                    </p:spPr>
                  </p:pic>
                </p:oleObj>
              </mc:Fallback>
            </mc:AlternateContent>
          </a:graphicData>
        </a:graphic>
      </p:graphicFrame>
      <p:sp>
        <p:nvSpPr>
          <p:cNvPr id="15" name="文本框 14"/>
          <p:cNvSpPr txBox="1"/>
          <p:nvPr/>
        </p:nvSpPr>
        <p:spPr>
          <a:xfrm>
            <a:off x="398440" y="1413602"/>
            <a:ext cx="2303817" cy="523220"/>
          </a:xfrm>
          <a:prstGeom prst="rect">
            <a:avLst/>
          </a:prstGeom>
          <a:noFill/>
        </p:spPr>
        <p:txBody>
          <a:bodyPr wrap="square" rtlCol="0">
            <a:spAutoFit/>
          </a:bodyPr>
          <a:lstStyle/>
          <a:p>
            <a:r>
              <a:rPr lang="en-US" altLang="zh-CN" sz="2000" dirty="0" smtClean="0"/>
              <a:t>         </a:t>
            </a:r>
            <a:r>
              <a:rPr lang="zh-CN" altLang="en-US" sz="2800" b="1" dirty="0" smtClean="0"/>
              <a:t>应用管理</a:t>
            </a:r>
            <a:endParaRPr lang="zh-CN" altLang="en-US" sz="2800" b="1" dirty="0"/>
          </a:p>
        </p:txBody>
      </p:sp>
      <p:sp>
        <p:nvSpPr>
          <p:cNvPr id="16" name="燕尾形 15"/>
          <p:cNvSpPr/>
          <p:nvPr/>
        </p:nvSpPr>
        <p:spPr>
          <a:xfrm>
            <a:off x="506725" y="1566717"/>
            <a:ext cx="180474" cy="260993"/>
          </a:xfrm>
          <a:prstGeom prst="chevron">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17" name="文本框 16"/>
          <p:cNvSpPr txBox="1"/>
          <p:nvPr/>
        </p:nvSpPr>
        <p:spPr>
          <a:xfrm>
            <a:off x="398440" y="2131032"/>
            <a:ext cx="7608484" cy="707886"/>
          </a:xfrm>
          <a:prstGeom prst="rect">
            <a:avLst/>
          </a:prstGeom>
          <a:noFill/>
        </p:spPr>
        <p:txBody>
          <a:bodyPr wrap="square" rtlCol="0">
            <a:spAutoFit/>
          </a:bodyPr>
          <a:lstStyle/>
          <a:p>
            <a:r>
              <a:rPr lang="en-US" altLang="zh-CN" sz="2000" dirty="0" smtClean="0"/>
              <a:t>         </a:t>
            </a:r>
            <a:r>
              <a:rPr lang="zh-CN" altLang="en-US" sz="2000" dirty="0" smtClean="0"/>
              <a:t>应用管理是容器云平台最基础也最核心的功能之一，包含创建应用，应用滚动升级，应用查看，应用删除等功能。</a:t>
            </a:r>
            <a:endParaRPr lang="zh-CN" altLang="en-US" sz="2000" dirty="0"/>
          </a:p>
        </p:txBody>
      </p:sp>
    </p:spTree>
    <p:extLst>
      <p:ext uri="{BB962C8B-B14F-4D97-AF65-F5344CB8AC3E}">
        <p14:creationId xmlns:p14="http://schemas.microsoft.com/office/powerpoint/2010/main" val="146326498"/>
      </p:ext>
    </p:extLst>
  </p:cSld>
  <p:clrMapOvr>
    <a:masterClrMapping/>
  </p:clrMapOvr>
  <mc:AlternateContent xmlns:mc="http://schemas.openxmlformats.org/markup-compatibility/2006" xmlns:p14="http://schemas.microsoft.com/office/powerpoint/2010/main">
    <mc:Choice Requires="p14">
      <p:transition spd="slow" p14:dur="2000" advTm="21944"/>
    </mc:Choice>
    <mc:Fallback xmlns="">
      <p:transition spd="slow" advTm="2194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109"/>
          <p:cNvSpPr>
            <a:spLocks noChangeArrowheads="1"/>
          </p:cNvSpPr>
          <p:nvPr/>
        </p:nvSpPr>
        <p:spPr bwMode="auto">
          <a:xfrm>
            <a:off x="3212468" y="57753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smtClean="0">
                <a:solidFill>
                  <a:schemeClr val="accent1">
                    <a:lumMod val="50000"/>
                  </a:schemeClr>
                </a:solidFill>
                <a:latin typeface="Arial" panose="020B0604020202020204" pitchFamily="34" charset="0"/>
              </a:rPr>
              <a:t>应用管理</a:t>
            </a:r>
            <a:endParaRPr lang="zh-CN" altLang="en-US" sz="2400" dirty="0">
              <a:solidFill>
                <a:schemeClr val="accent1">
                  <a:lumMod val="50000"/>
                </a:schemeClr>
              </a:solidFill>
              <a:latin typeface="Arial" panose="020B0604020202020204" pitchFamily="34" charset="0"/>
            </a:endParaRPr>
          </a:p>
        </p:txBody>
      </p:sp>
      <p:sp>
        <p:nvSpPr>
          <p:cNvPr id="9" name="TextBox 108"/>
          <p:cNvSpPr txBox="1">
            <a:spLocks noChangeArrowheads="1"/>
          </p:cNvSpPr>
          <p:nvPr/>
        </p:nvSpPr>
        <p:spPr bwMode="auto">
          <a:xfrm>
            <a:off x="975958" y="512094"/>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设计与实现</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98440" y="415097"/>
            <a:ext cx="577517" cy="778772"/>
            <a:chOff x="-1" y="950495"/>
            <a:chExt cx="2382255" cy="3212432"/>
          </a:xfrm>
        </p:grpSpPr>
        <p:sp>
          <p:nvSpPr>
            <p:cNvPr id="11" name="等腰三角形 10"/>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34" y="1915885"/>
            <a:ext cx="8802016" cy="4388175"/>
          </a:xfrm>
          <a:prstGeom prst="rect">
            <a:avLst/>
          </a:prstGeom>
        </p:spPr>
      </p:pic>
    </p:spTree>
    <p:extLst>
      <p:ext uri="{BB962C8B-B14F-4D97-AF65-F5344CB8AC3E}">
        <p14:creationId xmlns:p14="http://schemas.microsoft.com/office/powerpoint/2010/main" val="975128306"/>
      </p:ext>
    </p:extLst>
  </p:cSld>
  <p:clrMapOvr>
    <a:masterClrMapping/>
  </p:clrMapOvr>
  <mc:AlternateContent xmlns:mc="http://schemas.openxmlformats.org/markup-compatibility/2006" xmlns:p14="http://schemas.microsoft.com/office/powerpoint/2010/main">
    <mc:Choice Requires="p14">
      <p:transition spd="slow" p14:dur="2000" advTm="23642"/>
    </mc:Choice>
    <mc:Fallback xmlns="">
      <p:transition spd="slow" advTm="2364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extLst>
              <p:ext uri="{D42A27DB-BD31-4B8C-83A1-F6EECF244321}">
                <p14:modId xmlns:p14="http://schemas.microsoft.com/office/powerpoint/2010/main" val="4215787408"/>
              </p:ext>
            </p:extLst>
          </p:nvPr>
        </p:nvGraphicFramePr>
        <p:xfrm>
          <a:off x="810250" y="3654229"/>
          <a:ext cx="7678834" cy="2328917"/>
        </p:xfrm>
        <a:graphic>
          <a:graphicData uri="http://schemas.openxmlformats.org/presentationml/2006/ole">
            <mc:AlternateContent xmlns:mc="http://schemas.openxmlformats.org/markup-compatibility/2006">
              <mc:Choice xmlns:v="urn:schemas-microsoft-com:vml" Requires="v">
                <p:oleObj spid="_x0000_s5439" name="Visio" r:id="rId5" imgW="6657851" imgH="2019247" progId="Visio.Drawing.15">
                  <p:embed/>
                </p:oleObj>
              </mc:Choice>
              <mc:Fallback>
                <p:oleObj name="Visio" r:id="rId5" imgW="6657851" imgH="2019247" progId="Visio.Drawing.15">
                  <p:embed/>
                  <p:pic>
                    <p:nvPicPr>
                      <p:cNvPr id="0" name=""/>
                      <p:cNvPicPr/>
                      <p:nvPr/>
                    </p:nvPicPr>
                    <p:blipFill>
                      <a:blip r:embed="rId6"/>
                      <a:stretch>
                        <a:fillRect/>
                      </a:stretch>
                    </p:blipFill>
                    <p:spPr>
                      <a:xfrm>
                        <a:off x="810250" y="3654229"/>
                        <a:ext cx="7678834" cy="2328917"/>
                      </a:xfrm>
                      <a:prstGeom prst="rect">
                        <a:avLst/>
                      </a:prstGeom>
                    </p:spPr>
                  </p:pic>
                </p:oleObj>
              </mc:Fallback>
            </mc:AlternateContent>
          </a:graphicData>
        </a:graphic>
      </p:graphicFrame>
      <p:sp>
        <p:nvSpPr>
          <p:cNvPr id="8" name="矩形 109"/>
          <p:cNvSpPr>
            <a:spLocks noChangeArrowheads="1"/>
          </p:cNvSpPr>
          <p:nvPr/>
        </p:nvSpPr>
        <p:spPr bwMode="auto">
          <a:xfrm>
            <a:off x="3212468" y="57753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smtClean="0">
                <a:solidFill>
                  <a:schemeClr val="accent1">
                    <a:lumMod val="50000"/>
                  </a:schemeClr>
                </a:solidFill>
                <a:latin typeface="Arial" panose="020B0604020202020204" pitchFamily="34" charset="0"/>
              </a:rPr>
              <a:t>应用管理</a:t>
            </a:r>
            <a:endParaRPr lang="zh-CN" altLang="en-US" sz="2400" dirty="0">
              <a:solidFill>
                <a:schemeClr val="accent1">
                  <a:lumMod val="50000"/>
                </a:schemeClr>
              </a:solidFill>
              <a:latin typeface="Arial" panose="020B0604020202020204" pitchFamily="34" charset="0"/>
            </a:endParaRPr>
          </a:p>
        </p:txBody>
      </p:sp>
      <p:sp>
        <p:nvSpPr>
          <p:cNvPr id="9" name="TextBox 108"/>
          <p:cNvSpPr txBox="1">
            <a:spLocks noChangeArrowheads="1"/>
          </p:cNvSpPr>
          <p:nvPr/>
        </p:nvSpPr>
        <p:spPr bwMode="auto">
          <a:xfrm>
            <a:off x="975958" y="512094"/>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设计与实现</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98440" y="415097"/>
            <a:ext cx="577517" cy="778772"/>
            <a:chOff x="-1" y="950495"/>
            <a:chExt cx="2382255" cy="3212432"/>
          </a:xfrm>
        </p:grpSpPr>
        <p:sp>
          <p:nvSpPr>
            <p:cNvPr id="11" name="等腰三角形 10"/>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687199" y="1561509"/>
            <a:ext cx="7706174" cy="1631216"/>
          </a:xfrm>
          <a:prstGeom prst="rect">
            <a:avLst/>
          </a:prstGeom>
        </p:spPr>
        <p:txBody>
          <a:bodyPr wrap="square">
            <a:spAutoFit/>
          </a:bodyPr>
          <a:lstStyle/>
          <a:p>
            <a:r>
              <a:rPr lang="en-US" altLang="zh-CN" sz="2000" dirty="0" smtClean="0">
                <a:latin typeface="Times New Roman" panose="02020603050405020304" pitchFamily="18" charset="0"/>
                <a:cs typeface="Times New Roman" panose="02020603050405020304" pitchFamily="18" charset="0"/>
              </a:rPr>
              <a:t>        </a:t>
            </a:r>
            <a:r>
              <a:rPr lang="zh-CN" altLang="zh-CN" sz="2000" dirty="0" smtClean="0">
                <a:latin typeface="Times New Roman" panose="02020603050405020304" pitchFamily="18" charset="0"/>
                <a:cs typeface="Times New Roman" panose="02020603050405020304" pitchFamily="18" charset="0"/>
              </a:rPr>
              <a:t>容器</a:t>
            </a:r>
            <a:r>
              <a:rPr lang="zh-CN" altLang="zh-CN" sz="2000" dirty="0">
                <a:latin typeface="Times New Roman" panose="02020603050405020304" pitchFamily="18" charset="0"/>
                <a:cs typeface="Times New Roman" panose="02020603050405020304" pitchFamily="18" charset="0"/>
              </a:rPr>
              <a:t>云</a:t>
            </a:r>
            <a:r>
              <a:rPr lang="zh-CN" altLang="zh-CN" sz="2000" dirty="0" smtClean="0">
                <a:latin typeface="Times New Roman" panose="02020603050405020304" pitchFamily="18" charset="0"/>
                <a:cs typeface="Times New Roman" panose="02020603050405020304" pitchFamily="18" charset="0"/>
              </a:rPr>
              <a:t>平台中的</a:t>
            </a:r>
            <a:r>
              <a:rPr lang="en-US" altLang="zh-CN" sz="2000" dirty="0" err="1">
                <a:latin typeface="Times New Roman" panose="02020603050405020304" pitchFamily="18" charset="0"/>
              </a:rPr>
              <a:t>K</a:t>
            </a:r>
            <a:r>
              <a:rPr lang="en-US" altLang="zh-CN" sz="2000" dirty="0" err="1" smtClean="0">
                <a:latin typeface="Times New Roman" panose="02020603050405020304" pitchFamily="18" charset="0"/>
              </a:rPr>
              <a:t>ubernetes</a:t>
            </a:r>
            <a:r>
              <a:rPr lang="zh-CN" altLang="zh-CN" sz="2000" dirty="0">
                <a:latin typeface="Times New Roman" panose="02020603050405020304" pitchFamily="18" charset="0"/>
                <a:cs typeface="Times New Roman" panose="02020603050405020304" pitchFamily="18" charset="0"/>
              </a:rPr>
              <a:t>组件原生</a:t>
            </a:r>
            <a:r>
              <a:rPr lang="zh-CN" altLang="zh-CN" sz="2000" dirty="0" smtClean="0">
                <a:latin typeface="Times New Roman" panose="02020603050405020304" pitchFamily="18" charset="0"/>
                <a:cs typeface="Times New Roman" panose="02020603050405020304" pitchFamily="18" charset="0"/>
              </a:rPr>
              <a:t>支持</a:t>
            </a:r>
            <a:r>
              <a:rPr lang="zh-CN" altLang="en-US" sz="2000" dirty="0" smtClean="0">
                <a:latin typeface="Times New Roman" panose="02020603050405020304" pitchFamily="18" charset="0"/>
                <a:cs typeface="Times New Roman" panose="02020603050405020304" pitchFamily="18" charset="0"/>
              </a:rPr>
              <a:t>通过</a:t>
            </a:r>
            <a:r>
              <a:rPr lang="en-US" altLang="zh-CN" sz="2000" dirty="0" err="1">
                <a:latin typeface="Times New Roman" panose="02020603050405020304" pitchFamily="18" charset="0"/>
              </a:rPr>
              <a:t>Y</a:t>
            </a:r>
            <a:r>
              <a:rPr lang="en-US" altLang="zh-CN" sz="2000" dirty="0" err="1" smtClean="0">
                <a:latin typeface="Times New Roman" panose="02020603050405020304" pitchFamily="18" charset="0"/>
              </a:rPr>
              <a:t>aml</a:t>
            </a:r>
            <a:r>
              <a:rPr lang="zh-CN" altLang="zh-CN" sz="2000" dirty="0">
                <a:latin typeface="Times New Roman" panose="02020603050405020304" pitchFamily="18" charset="0"/>
                <a:cs typeface="Times New Roman" panose="02020603050405020304" pitchFamily="18" charset="0"/>
              </a:rPr>
              <a:t>格式的文件来指定应用的相关</a:t>
            </a:r>
            <a:r>
              <a:rPr lang="zh-CN" altLang="zh-CN" sz="2000" dirty="0" smtClean="0">
                <a:latin typeface="Times New Roman" panose="02020603050405020304" pitchFamily="18" charset="0"/>
                <a:cs typeface="Times New Roman" panose="02020603050405020304" pitchFamily="18" charset="0"/>
              </a:rPr>
              <a:t>信息</a:t>
            </a:r>
            <a:r>
              <a:rPr lang="zh-CN" altLang="en-US" sz="2000" dirty="0" smtClean="0">
                <a:latin typeface="Times New Roman" panose="02020603050405020304" pitchFamily="18" charset="0"/>
                <a:cs typeface="Times New Roman" panose="02020603050405020304" pitchFamily="18" charset="0"/>
              </a:rPr>
              <a:t>，创建应用实质上是将一个</a:t>
            </a:r>
            <a:r>
              <a:rPr lang="en-US" altLang="zh-CN" sz="2000" dirty="0" smtClean="0">
                <a:latin typeface="Times New Roman" panose="02020603050405020304" pitchFamily="18" charset="0"/>
                <a:cs typeface="Times New Roman" panose="02020603050405020304" pitchFamily="18" charset="0"/>
              </a:rPr>
              <a:t>Deployment</a:t>
            </a:r>
            <a:r>
              <a:rPr lang="zh-CN" altLang="en-US" sz="2000" dirty="0" smtClean="0">
                <a:latin typeface="Times New Roman" panose="02020603050405020304" pitchFamily="18" charset="0"/>
                <a:cs typeface="Times New Roman" panose="02020603050405020304" pitchFamily="18" charset="0"/>
              </a:rPr>
              <a:t>类型的</a:t>
            </a:r>
            <a:r>
              <a:rPr lang="en-US" altLang="zh-CN" sz="2000" dirty="0" err="1" smtClean="0">
                <a:latin typeface="Times New Roman" panose="02020603050405020304" pitchFamily="18" charset="0"/>
                <a:cs typeface="Times New Roman" panose="02020603050405020304" pitchFamily="18" charset="0"/>
              </a:rPr>
              <a:t>yaml</a:t>
            </a:r>
            <a:r>
              <a:rPr lang="zh-CN" altLang="en-US" sz="2000" dirty="0" smtClean="0">
                <a:latin typeface="Times New Roman" panose="02020603050405020304" pitchFamily="18" charset="0"/>
                <a:cs typeface="Times New Roman" panose="02020603050405020304" pitchFamily="18" charset="0"/>
              </a:rPr>
              <a:t>文件通过</a:t>
            </a:r>
            <a:r>
              <a:rPr lang="en-US" altLang="zh-CN" sz="2000" dirty="0" err="1" smtClean="0">
                <a:latin typeface="Times New Roman" panose="02020603050405020304" pitchFamily="18" charset="0"/>
                <a:cs typeface="Times New Roman" panose="02020603050405020304" pitchFamily="18" charset="0"/>
              </a:rPr>
              <a:t>k8s</a:t>
            </a:r>
            <a:r>
              <a:rPr lang="zh-CN" altLang="en-US" sz="2000" dirty="0" smtClean="0">
                <a:latin typeface="Times New Roman" panose="02020603050405020304" pitchFamily="18" charset="0"/>
                <a:cs typeface="Times New Roman" panose="02020603050405020304" pitchFamily="18" charset="0"/>
              </a:rPr>
              <a:t>接口发送给集群管理工具</a:t>
            </a:r>
            <a:r>
              <a:rPr lang="en-US" altLang="zh-CN" sz="2000" dirty="0" err="1" smtClean="0">
                <a:latin typeface="Times New Roman" panose="02020603050405020304" pitchFamily="18" charset="0"/>
                <a:cs typeface="Times New Roman" panose="02020603050405020304" pitchFamily="18" charset="0"/>
              </a:rPr>
              <a:t>Kubernetes</a:t>
            </a:r>
            <a:r>
              <a:rPr lang="zh-CN" altLang="en-US" sz="2000" dirty="0" smtClean="0">
                <a:latin typeface="Times New Roman" panose="02020603050405020304" pitchFamily="18" charset="0"/>
                <a:cs typeface="Times New Roman" panose="02020603050405020304" pitchFamily="18" charset="0"/>
              </a:rPr>
              <a:t>。</a:t>
            </a:r>
            <a:endParaRPr lang="en-US" altLang="zh-CN" sz="2000" dirty="0" smtClean="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t>
            </a:r>
            <a:r>
              <a:rPr lang="en-US" altLang="zh-CN" sz="2000" dirty="0" err="1" smtClean="0">
                <a:latin typeface="Times New Roman" panose="02020603050405020304" pitchFamily="18" charset="0"/>
                <a:cs typeface="Times New Roman" panose="02020603050405020304" pitchFamily="18" charset="0"/>
              </a:rPr>
              <a:t>Yaml</a:t>
            </a:r>
            <a:r>
              <a:rPr lang="zh-CN" altLang="en-US" sz="2000" dirty="0" smtClean="0">
                <a:latin typeface="Times New Roman" panose="02020603050405020304" pitchFamily="18" charset="0"/>
                <a:cs typeface="Times New Roman" panose="02020603050405020304" pitchFamily="18" charset="0"/>
              </a:rPr>
              <a:t>文件包含</a:t>
            </a:r>
            <a:r>
              <a:rPr lang="en-US" altLang="zh-CN" sz="2000" dirty="0" smtClean="0">
                <a:latin typeface="Times New Roman" panose="02020603050405020304" pitchFamily="18" charset="0"/>
                <a:cs typeface="Times New Roman" panose="02020603050405020304" pitchFamily="18" charset="0"/>
              </a:rPr>
              <a:t>Deployment</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Pod</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Service</a:t>
            </a:r>
            <a:r>
              <a:rPr lang="zh-CN" altLang="en-US" sz="2000" dirty="0" smtClean="0">
                <a:latin typeface="Times New Roman" panose="02020603050405020304" pitchFamily="18" charset="0"/>
                <a:cs typeface="Times New Roman" panose="02020603050405020304" pitchFamily="18" charset="0"/>
              </a:rPr>
              <a:t>等多种类型，分别对应</a:t>
            </a:r>
            <a:r>
              <a:rPr lang="en-US" altLang="zh-CN" sz="2000" dirty="0" err="1" smtClean="0">
                <a:latin typeface="Times New Roman" panose="02020603050405020304" pitchFamily="18" charset="0"/>
                <a:cs typeface="Times New Roman" panose="02020603050405020304" pitchFamily="18" charset="0"/>
              </a:rPr>
              <a:t>Kubernetes</a:t>
            </a:r>
            <a:r>
              <a:rPr lang="zh-CN" altLang="en-US" sz="2000" dirty="0" smtClean="0">
                <a:latin typeface="Times New Roman" panose="02020603050405020304" pitchFamily="18" charset="0"/>
                <a:cs typeface="Times New Roman" panose="02020603050405020304" pitchFamily="18" charset="0"/>
              </a:rPr>
              <a:t>中不同的服务概念。</a:t>
            </a:r>
            <a:endParaRPr lang="zh-CN" altLang="en-US" sz="2000" dirty="0"/>
          </a:p>
        </p:txBody>
      </p:sp>
    </p:spTree>
    <p:extLst>
      <p:ext uri="{BB962C8B-B14F-4D97-AF65-F5344CB8AC3E}">
        <p14:creationId xmlns:p14="http://schemas.microsoft.com/office/powerpoint/2010/main" val="2641368631"/>
      </p:ext>
    </p:extLst>
  </p:cSld>
  <p:clrMapOvr>
    <a:masterClrMapping/>
  </p:clrMapOvr>
  <mc:AlternateContent xmlns:mc="http://schemas.openxmlformats.org/markup-compatibility/2006" xmlns:p14="http://schemas.microsoft.com/office/powerpoint/2010/main">
    <mc:Choice Requires="p14">
      <p:transition spd="slow" p14:dur="2000" advTm="51760"/>
    </mc:Choice>
    <mc:Fallback xmlns="">
      <p:transition spd="slow" advTm="5176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862" y="1193867"/>
            <a:ext cx="6399067" cy="5604452"/>
          </a:xfrm>
          <a:prstGeom prst="rect">
            <a:avLst/>
          </a:prstGeom>
        </p:spPr>
      </p:pic>
      <p:sp>
        <p:nvSpPr>
          <p:cNvPr id="4" name="矩形 109"/>
          <p:cNvSpPr>
            <a:spLocks noChangeArrowheads="1"/>
          </p:cNvSpPr>
          <p:nvPr/>
        </p:nvSpPr>
        <p:spPr bwMode="auto">
          <a:xfrm>
            <a:off x="3212468" y="57364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smtClean="0">
                <a:solidFill>
                  <a:schemeClr val="accent1">
                    <a:lumMod val="50000"/>
                  </a:schemeClr>
                </a:solidFill>
                <a:latin typeface="Arial" panose="020B0604020202020204" pitchFamily="34" charset="0"/>
              </a:rPr>
              <a:t>应用管理</a:t>
            </a:r>
            <a:endParaRPr lang="zh-CN" altLang="en-US" sz="2400" dirty="0">
              <a:solidFill>
                <a:schemeClr val="accent1">
                  <a:lumMod val="50000"/>
                </a:schemeClr>
              </a:solidFill>
              <a:latin typeface="Arial" panose="020B0604020202020204" pitchFamily="34" charset="0"/>
            </a:endParaRPr>
          </a:p>
        </p:txBody>
      </p:sp>
      <p:sp>
        <p:nvSpPr>
          <p:cNvPr id="5" name="TextBox 108"/>
          <p:cNvSpPr txBox="1">
            <a:spLocks noChangeArrowheads="1"/>
          </p:cNvSpPr>
          <p:nvPr/>
        </p:nvSpPr>
        <p:spPr bwMode="auto">
          <a:xfrm>
            <a:off x="975958" y="512094"/>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设计与实现</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98440" y="415097"/>
            <a:ext cx="577517" cy="778772"/>
            <a:chOff x="-1" y="950495"/>
            <a:chExt cx="2382255" cy="3212432"/>
          </a:xfrm>
        </p:grpSpPr>
        <p:sp>
          <p:nvSpPr>
            <p:cNvPr id="7" name="等腰三角形 6"/>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07902446"/>
      </p:ext>
    </p:extLst>
  </p:cSld>
  <p:clrMapOvr>
    <a:masterClrMapping/>
  </p:clrMapOvr>
  <mc:AlternateContent xmlns:mc="http://schemas.openxmlformats.org/markup-compatibility/2006" xmlns:p14="http://schemas.microsoft.com/office/powerpoint/2010/main">
    <mc:Choice Requires="p14">
      <p:transition spd="slow" p14:dur="2000" advTm="12546"/>
    </mc:Choice>
    <mc:Fallback xmlns="">
      <p:transition spd="slow" advTm="12546"/>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2720" y="1624084"/>
            <a:ext cx="6336009" cy="4827060"/>
          </a:xfrm>
          <a:prstGeom prst="rect">
            <a:avLst/>
          </a:prstGeom>
        </p:spPr>
      </p:pic>
      <p:sp>
        <p:nvSpPr>
          <p:cNvPr id="9" name="矩形 109"/>
          <p:cNvSpPr>
            <a:spLocks noChangeArrowheads="1"/>
          </p:cNvSpPr>
          <p:nvPr/>
        </p:nvSpPr>
        <p:spPr bwMode="auto">
          <a:xfrm>
            <a:off x="3194952" y="57753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smtClean="0">
                <a:solidFill>
                  <a:schemeClr val="accent1">
                    <a:lumMod val="50000"/>
                  </a:schemeClr>
                </a:solidFill>
                <a:latin typeface="Arial" panose="020B0604020202020204" pitchFamily="34" charset="0"/>
              </a:rPr>
              <a:t>应用管理</a:t>
            </a:r>
            <a:endParaRPr lang="zh-CN" altLang="en-US" sz="2400" dirty="0">
              <a:solidFill>
                <a:schemeClr val="accent1">
                  <a:lumMod val="50000"/>
                </a:schemeClr>
              </a:solidFill>
              <a:latin typeface="Arial" panose="020B0604020202020204" pitchFamily="34" charset="0"/>
            </a:endParaRPr>
          </a:p>
        </p:txBody>
      </p:sp>
      <p:sp>
        <p:nvSpPr>
          <p:cNvPr id="11" name="TextBox 108"/>
          <p:cNvSpPr txBox="1">
            <a:spLocks noChangeArrowheads="1"/>
          </p:cNvSpPr>
          <p:nvPr/>
        </p:nvSpPr>
        <p:spPr bwMode="auto">
          <a:xfrm>
            <a:off x="975958" y="512094"/>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设计与实现</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398440" y="415097"/>
            <a:ext cx="577517" cy="778772"/>
            <a:chOff x="-1" y="950495"/>
            <a:chExt cx="2382255" cy="3212432"/>
          </a:xfrm>
        </p:grpSpPr>
        <p:sp>
          <p:nvSpPr>
            <p:cNvPr id="13" name="等腰三角形 12"/>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250" y="2142376"/>
            <a:ext cx="7733333" cy="3790476"/>
          </a:xfrm>
          <a:prstGeom prst="rect">
            <a:avLst/>
          </a:prstGeom>
        </p:spPr>
      </p:pic>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860" y="2629602"/>
            <a:ext cx="8418111" cy="2816023"/>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860" y="2259546"/>
            <a:ext cx="8446518" cy="3238834"/>
          </a:xfrm>
          <a:prstGeom prst="rect">
            <a:avLst/>
          </a:prstGeom>
        </p:spPr>
      </p:pic>
      <p:pic>
        <p:nvPicPr>
          <p:cNvPr id="18" name="图片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465" y="1721084"/>
            <a:ext cx="8446518" cy="4601741"/>
          </a:xfrm>
          <a:prstGeom prst="rect">
            <a:avLst/>
          </a:prstGeom>
        </p:spPr>
      </p:pic>
    </p:spTree>
    <p:custDataLst>
      <p:tags r:id="rId1"/>
    </p:custDataLst>
    <p:extLst>
      <p:ext uri="{BB962C8B-B14F-4D97-AF65-F5344CB8AC3E}">
        <p14:creationId xmlns:p14="http://schemas.microsoft.com/office/powerpoint/2010/main" val="3417565367"/>
      </p:ext>
    </p:extLst>
  </p:cSld>
  <p:clrMapOvr>
    <a:masterClrMapping/>
  </p:clrMapOvr>
  <mc:AlternateContent xmlns:mc="http://schemas.openxmlformats.org/markup-compatibility/2006" xmlns:p14="http://schemas.microsoft.com/office/powerpoint/2010/main">
    <mc:Choice Requires="p14">
      <p:transition spd="slow" p14:dur="2000" advTm="80982"/>
    </mc:Choice>
    <mc:Fallback xmlns="">
      <p:transition spd="slow" advTm="809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7"/>
                                        </p:tgtEl>
                                      </p:cBhvr>
                                    </p:animEffect>
                                    <p:set>
                                      <p:cBhvr>
                                        <p:cTn id="50" dur="1" fill="hold">
                                          <p:stCondLst>
                                            <p:cond delay="499"/>
                                          </p:stCondLst>
                                        </p:cTn>
                                        <p:tgtEl>
                                          <p:spTgt spid="1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8"/>
                                        </p:tgtEl>
                                      </p:cBhvr>
                                    </p:animEffect>
                                    <p:set>
                                      <p:cBhvr>
                                        <p:cTn id="6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3992592" y="1885364"/>
            <a:ext cx="3873969" cy="1440000"/>
          </a:xfrm>
          <a:prstGeom prst="rect">
            <a:avLst/>
          </a:prstGeom>
          <a:gradFill flip="none" rotWithShape="1">
            <a:gsLst>
              <a:gs pos="0">
                <a:schemeClr val="bg1">
                  <a:lumMod val="85000"/>
                  <a:alpha val="50000"/>
                </a:schemeClr>
              </a:gs>
              <a:gs pos="100000">
                <a:schemeClr val="bg1">
                  <a:lumMod val="50000"/>
                  <a:alpha val="50000"/>
                </a:schemeClr>
              </a:gs>
            </a:gsLst>
            <a:lin ang="2700000" scaled="1"/>
            <a:tileRect/>
          </a:gradFill>
          <a:ln w="25400">
            <a:noFill/>
          </a:ln>
          <a:effectLst>
            <a:outerShdw blurRad="225425" dist="38100" dir="5220000" algn="ctr">
              <a:srgbClr val="000000">
                <a:alpha val="33000"/>
              </a:srgbClr>
            </a:outerShdw>
          </a:effectLst>
          <a:scene3d>
            <a:camera prst="perspectiveRelaxed">
              <a:rot lat="17373598" lon="0" rev="0"/>
            </a:camera>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endParaRPr lang="zh-CN" altLang="en-US" sz="1400" dirty="0">
              <a:latin typeface="微软雅黑" pitchFamily="34" charset="-122"/>
              <a:ea typeface="微软雅黑" pitchFamily="34" charset="-122"/>
            </a:endParaRPr>
          </a:p>
        </p:txBody>
      </p:sp>
      <p:sp>
        <p:nvSpPr>
          <p:cNvPr id="3" name="矩形 2"/>
          <p:cNvSpPr/>
          <p:nvPr/>
        </p:nvSpPr>
        <p:spPr bwMode="auto">
          <a:xfrm>
            <a:off x="3513462" y="2768523"/>
            <a:ext cx="4297684" cy="1440000"/>
          </a:xfrm>
          <a:prstGeom prst="rect">
            <a:avLst/>
          </a:prstGeom>
          <a:gradFill flip="none" rotWithShape="1">
            <a:gsLst>
              <a:gs pos="0">
                <a:schemeClr val="bg1">
                  <a:lumMod val="85000"/>
                  <a:alpha val="50000"/>
                </a:schemeClr>
              </a:gs>
              <a:gs pos="100000">
                <a:schemeClr val="bg1">
                  <a:lumMod val="50000"/>
                  <a:alpha val="50000"/>
                </a:schemeClr>
              </a:gs>
            </a:gsLst>
            <a:lin ang="2700000" scaled="1"/>
            <a:tileRect/>
          </a:gradFill>
          <a:ln w="25400">
            <a:noFill/>
          </a:ln>
          <a:effectLst>
            <a:outerShdw blurRad="225425" dist="38100" dir="5220000" algn="ctr">
              <a:srgbClr val="000000">
                <a:alpha val="33000"/>
              </a:srgbClr>
            </a:outerShdw>
          </a:effectLst>
          <a:scene3d>
            <a:camera prst="perspectiveRelaxed">
              <a:rot lat="17373598" lon="0" rev="0"/>
            </a:camera>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endParaRPr lang="zh-CN" altLang="en-US" sz="1400" dirty="0">
              <a:latin typeface="微软雅黑" pitchFamily="34" charset="-122"/>
              <a:ea typeface="微软雅黑" pitchFamily="34" charset="-122"/>
            </a:endParaRPr>
          </a:p>
        </p:txBody>
      </p:sp>
      <p:sp>
        <p:nvSpPr>
          <p:cNvPr id="4" name="矩形 3"/>
          <p:cNvSpPr/>
          <p:nvPr/>
        </p:nvSpPr>
        <p:spPr bwMode="auto">
          <a:xfrm>
            <a:off x="3022456" y="3651682"/>
            <a:ext cx="4721399" cy="1440000"/>
          </a:xfrm>
          <a:prstGeom prst="rect">
            <a:avLst/>
          </a:prstGeom>
          <a:gradFill flip="none" rotWithShape="1">
            <a:gsLst>
              <a:gs pos="0">
                <a:schemeClr val="bg1">
                  <a:lumMod val="85000"/>
                  <a:alpha val="50000"/>
                </a:schemeClr>
              </a:gs>
              <a:gs pos="100000">
                <a:schemeClr val="bg1">
                  <a:lumMod val="50000"/>
                  <a:alpha val="50000"/>
                </a:schemeClr>
              </a:gs>
            </a:gsLst>
            <a:lin ang="2700000" scaled="1"/>
            <a:tileRect/>
          </a:gradFill>
          <a:ln w="25400">
            <a:noFill/>
          </a:ln>
          <a:effectLst>
            <a:outerShdw blurRad="225425" dist="38100" dir="5220000" algn="ctr">
              <a:srgbClr val="000000">
                <a:alpha val="33000"/>
              </a:srgbClr>
            </a:outerShdw>
          </a:effectLst>
          <a:scene3d>
            <a:camera prst="perspectiveRelaxed">
              <a:rot lat="17373598" lon="0" rev="0"/>
            </a:camera>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endParaRPr lang="zh-CN" altLang="en-US" sz="1400" dirty="0">
              <a:latin typeface="微软雅黑" pitchFamily="34" charset="-122"/>
              <a:ea typeface="微软雅黑" pitchFamily="34" charset="-122"/>
            </a:endParaRPr>
          </a:p>
        </p:txBody>
      </p:sp>
      <p:sp>
        <p:nvSpPr>
          <p:cNvPr id="5" name="矩形 4"/>
          <p:cNvSpPr/>
          <p:nvPr/>
        </p:nvSpPr>
        <p:spPr bwMode="auto">
          <a:xfrm>
            <a:off x="2488286" y="4534841"/>
            <a:ext cx="5175379" cy="1440000"/>
          </a:xfrm>
          <a:prstGeom prst="rect">
            <a:avLst/>
          </a:prstGeom>
          <a:gradFill flip="none" rotWithShape="1">
            <a:gsLst>
              <a:gs pos="0">
                <a:schemeClr val="bg1">
                  <a:lumMod val="85000"/>
                  <a:alpha val="50000"/>
                </a:schemeClr>
              </a:gs>
              <a:gs pos="100000">
                <a:schemeClr val="bg1">
                  <a:lumMod val="50000"/>
                  <a:alpha val="50000"/>
                </a:schemeClr>
              </a:gs>
            </a:gsLst>
            <a:lin ang="2700000" scaled="1"/>
            <a:tileRect/>
          </a:gradFill>
          <a:ln w="25400">
            <a:noFill/>
          </a:ln>
          <a:effectLst>
            <a:outerShdw blurRad="225425" dist="38100" dir="5220000" algn="ctr">
              <a:srgbClr val="000000">
                <a:alpha val="33000"/>
              </a:srgbClr>
            </a:outerShdw>
          </a:effectLst>
          <a:scene3d>
            <a:camera prst="perspectiveRelaxed">
              <a:rot lat="17373598" lon="0" rev="0"/>
            </a:camera>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endParaRPr lang="zh-CN" altLang="en-US" sz="1400" dirty="0">
              <a:latin typeface="微软雅黑" pitchFamily="34" charset="-122"/>
              <a:ea typeface="微软雅黑" pitchFamily="34" charset="-122"/>
            </a:endParaRPr>
          </a:p>
        </p:txBody>
      </p:sp>
      <p:sp>
        <p:nvSpPr>
          <p:cNvPr id="6" name="矩形 5"/>
          <p:cNvSpPr/>
          <p:nvPr/>
        </p:nvSpPr>
        <p:spPr bwMode="auto">
          <a:xfrm>
            <a:off x="2032185" y="5418000"/>
            <a:ext cx="5599096" cy="1440000"/>
          </a:xfrm>
          <a:prstGeom prst="rect">
            <a:avLst/>
          </a:prstGeom>
          <a:gradFill flip="none" rotWithShape="1">
            <a:gsLst>
              <a:gs pos="0">
                <a:schemeClr val="bg1">
                  <a:lumMod val="85000"/>
                  <a:alpha val="50000"/>
                </a:schemeClr>
              </a:gs>
              <a:gs pos="100000">
                <a:schemeClr val="bg1">
                  <a:lumMod val="50000"/>
                  <a:alpha val="50000"/>
                </a:schemeClr>
              </a:gs>
            </a:gsLst>
            <a:lin ang="2700000" scaled="1"/>
            <a:tileRect/>
          </a:gradFill>
          <a:ln w="25400">
            <a:noFill/>
          </a:ln>
          <a:effectLst>
            <a:outerShdw blurRad="225425" dist="38100" dir="5220000" algn="ctr">
              <a:srgbClr val="000000">
                <a:alpha val="33000"/>
              </a:srgbClr>
            </a:outerShdw>
          </a:effectLst>
          <a:scene3d>
            <a:camera prst="perspectiveRelaxed">
              <a:rot lat="17373598" lon="0" rev="0"/>
            </a:camera>
            <a:lightRig rig="flat" dir="t"/>
          </a:scene3d>
          <a:sp3d extrusionH="127000"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endParaRPr lang="zh-CN" altLang="en-US" sz="1400" dirty="0">
              <a:latin typeface="微软雅黑" pitchFamily="34" charset="-122"/>
              <a:ea typeface="微软雅黑" pitchFamily="34" charset="-122"/>
            </a:endParaRPr>
          </a:p>
        </p:txBody>
      </p:sp>
      <p:sp>
        <p:nvSpPr>
          <p:cNvPr id="7" name="TextBox 17"/>
          <p:cNvSpPr txBox="1">
            <a:spLocks noChangeArrowheads="1"/>
          </p:cNvSpPr>
          <p:nvPr/>
        </p:nvSpPr>
        <p:spPr bwMode="auto">
          <a:xfrm>
            <a:off x="1761125" y="1434483"/>
            <a:ext cx="3132478" cy="461665"/>
          </a:xfrm>
          <a:prstGeom prst="rect">
            <a:avLst/>
          </a:prstGeom>
          <a:noFill/>
        </p:spPr>
        <p:txBody>
          <a:bodyPr>
            <a:spAutoFit/>
          </a:bodyPr>
          <a:lstStyle/>
          <a:p>
            <a:pPr algn="r" fontAlgn="auto">
              <a:spcBef>
                <a:spcPts val="0"/>
              </a:spcBef>
              <a:spcAft>
                <a:spcPts val="0"/>
              </a:spcAft>
              <a:buClr>
                <a:schemeClr val="tx1"/>
              </a:buClr>
              <a:buSzPct val="120000"/>
              <a:defRPr/>
            </a:pPr>
            <a:r>
              <a:rPr lang="zh-CN" altLang="en-US" sz="2400" b="1" spc="300" dirty="0" smtClean="0">
                <a:ln w="12700" cmpd="sng">
                  <a:solidFill>
                    <a:schemeClr val="accent1">
                      <a:tint val="10000"/>
                    </a:schemeClr>
                  </a:solidFill>
                  <a:prstDash val="solid"/>
                  <a:miter lim="800000"/>
                </a:ln>
                <a:gradFill>
                  <a:gsLst>
                    <a:gs pos="10000">
                      <a:srgbClr val="00B0F0"/>
                    </a:gs>
                    <a:gs pos="75000">
                      <a:srgbClr val="002774"/>
                    </a:gs>
                  </a:gsLst>
                  <a:lin ang="5400000"/>
                </a:gradFill>
                <a:effectLst>
                  <a:glow rad="45500">
                    <a:srgbClr val="00B0F0">
                      <a:alpha val="35000"/>
                    </a:srgbClr>
                  </a:glow>
                </a:effectLst>
                <a:latin typeface="微软雅黑" pitchFamily="34" charset="-122"/>
                <a:ea typeface="微软雅黑" pitchFamily="34" charset="-122"/>
              </a:rPr>
              <a:t>部署流程</a:t>
            </a:r>
            <a:endParaRPr lang="zh-CN" altLang="en-US" sz="2400" b="1" spc="300" dirty="0">
              <a:ln w="12700" cmpd="sng">
                <a:solidFill>
                  <a:schemeClr val="accent1">
                    <a:tint val="10000"/>
                  </a:schemeClr>
                </a:solidFill>
                <a:prstDash val="solid"/>
                <a:miter lim="800000"/>
              </a:ln>
              <a:gradFill>
                <a:gsLst>
                  <a:gs pos="10000">
                    <a:srgbClr val="00B0F0"/>
                  </a:gs>
                  <a:gs pos="75000">
                    <a:srgbClr val="002774"/>
                  </a:gs>
                </a:gsLst>
                <a:lin ang="5400000"/>
              </a:gradFill>
              <a:effectLst>
                <a:glow rad="45500">
                  <a:srgbClr val="00B0F0">
                    <a:alpha val="35000"/>
                  </a:srgbClr>
                </a:glow>
              </a:effectLst>
              <a:latin typeface="微软雅黑" pitchFamily="34" charset="-122"/>
              <a:ea typeface="微软雅黑" pitchFamily="34" charset="-122"/>
            </a:endParaRPr>
          </a:p>
        </p:txBody>
      </p:sp>
      <p:sp>
        <p:nvSpPr>
          <p:cNvPr id="8" name="TextBox 34"/>
          <p:cNvSpPr txBox="1">
            <a:spLocks noChangeArrowheads="1"/>
          </p:cNvSpPr>
          <p:nvPr/>
        </p:nvSpPr>
        <p:spPr bwMode="auto">
          <a:xfrm>
            <a:off x="4962734" y="2333059"/>
            <a:ext cx="1656938" cy="400110"/>
          </a:xfrm>
          <a:prstGeom prst="rect">
            <a:avLst/>
          </a:prstGeom>
          <a:noFill/>
          <a:ln w="9525">
            <a:noFill/>
            <a:miter lim="800000"/>
            <a:headEnd/>
            <a:tailEnd/>
          </a:ln>
        </p:spPr>
        <p:txBody>
          <a:bodyPr wrap="square">
            <a:spAutoFit/>
          </a:bodyPr>
          <a:lstStyle/>
          <a:p>
            <a:pPr eaLnBrk="0" hangingPunct="0"/>
            <a:r>
              <a:rPr lang="zh-CN" altLang="en-US" sz="2000" b="1" dirty="0" smtClean="0">
                <a:solidFill>
                  <a:srgbClr val="000000"/>
                </a:solidFill>
                <a:latin typeface="宋体" panose="02010600030101010101" pitchFamily="2" charset="-122"/>
                <a:ea typeface="宋体" panose="02010600030101010101" pitchFamily="2" charset="-122"/>
              </a:rPr>
              <a:t>同步资源</a:t>
            </a:r>
            <a:endParaRPr lang="zh-CN" altLang="en-US" sz="2000" b="1" dirty="0">
              <a:solidFill>
                <a:srgbClr val="000000"/>
              </a:solidFill>
              <a:latin typeface="宋体" panose="02010600030101010101" pitchFamily="2" charset="-122"/>
              <a:ea typeface="宋体" panose="02010600030101010101" pitchFamily="2" charset="-122"/>
            </a:endParaRPr>
          </a:p>
        </p:txBody>
      </p:sp>
      <p:sp>
        <p:nvSpPr>
          <p:cNvPr id="9" name="圆角矩形 8"/>
          <p:cNvSpPr>
            <a:spLocks noChangeAspect="1"/>
          </p:cNvSpPr>
          <p:nvPr/>
        </p:nvSpPr>
        <p:spPr bwMode="auto">
          <a:xfrm>
            <a:off x="3740505" y="3128590"/>
            <a:ext cx="432000" cy="432000"/>
          </a:xfrm>
          <a:prstGeom prst="roundRect">
            <a:avLst/>
          </a:prstGeom>
          <a:gradFill>
            <a:gsLst>
              <a:gs pos="50000">
                <a:schemeClr val="bg1">
                  <a:lumMod val="85000"/>
                </a:schemeClr>
              </a:gs>
              <a:gs pos="100000">
                <a:schemeClr val="bg1">
                  <a:lumMod val="65000"/>
                </a:schemeClr>
              </a:gs>
            </a:gsLst>
            <a:lin ang="5400000" scaled="0"/>
          </a:gra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52400" h="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10" name="TextBox 61"/>
          <p:cNvSpPr txBox="1">
            <a:spLocks noChangeArrowheads="1"/>
          </p:cNvSpPr>
          <p:nvPr/>
        </p:nvSpPr>
        <p:spPr bwMode="auto">
          <a:xfrm>
            <a:off x="3767101" y="3191126"/>
            <a:ext cx="379413" cy="307975"/>
          </a:xfrm>
          <a:prstGeom prst="rect">
            <a:avLst/>
          </a:prstGeom>
          <a:noFill/>
          <a:ln w="9525">
            <a:noFill/>
            <a:miter lim="800000"/>
            <a:headEnd/>
            <a:tailEnd/>
          </a:ln>
        </p:spPr>
        <p:txBody>
          <a:bodyPr>
            <a:spAutoFit/>
          </a:bodyPr>
          <a:lstStyle/>
          <a:p>
            <a:pPr algn="ctr" eaLnBrk="0" hangingPunct="0"/>
            <a:r>
              <a:rPr lang="en-US" altLang="zh-CN" sz="1400" b="1" dirty="0">
                <a:solidFill>
                  <a:srgbClr val="000000"/>
                </a:solidFill>
                <a:latin typeface="微软雅黑" pitchFamily="34" charset="-122"/>
                <a:ea typeface="微软雅黑" pitchFamily="34" charset="-122"/>
              </a:rPr>
              <a:t>2</a:t>
            </a:r>
            <a:endParaRPr lang="zh-CN" altLang="en-US" sz="1400" b="1">
              <a:solidFill>
                <a:srgbClr val="000000"/>
              </a:solidFill>
              <a:latin typeface="微软雅黑" pitchFamily="34" charset="-122"/>
              <a:ea typeface="微软雅黑" pitchFamily="34" charset="-122"/>
            </a:endParaRPr>
          </a:p>
        </p:txBody>
      </p:sp>
      <p:sp>
        <p:nvSpPr>
          <p:cNvPr id="11" name="TextBox 71"/>
          <p:cNvSpPr txBox="1">
            <a:spLocks noChangeArrowheads="1"/>
          </p:cNvSpPr>
          <p:nvPr/>
        </p:nvSpPr>
        <p:spPr bwMode="auto">
          <a:xfrm>
            <a:off x="4433097" y="3135025"/>
            <a:ext cx="2716213" cy="400110"/>
          </a:xfrm>
          <a:prstGeom prst="rect">
            <a:avLst/>
          </a:prstGeom>
          <a:noFill/>
          <a:ln w="9525">
            <a:noFill/>
            <a:miter lim="800000"/>
            <a:headEnd/>
            <a:tailEnd/>
          </a:ln>
        </p:spPr>
        <p:txBody>
          <a:bodyPr>
            <a:spAutoFit/>
          </a:bodyPr>
          <a:lstStyle/>
          <a:p>
            <a:pPr eaLnBrk="0" hangingPunct="0"/>
            <a:r>
              <a:rPr lang="zh-CN" altLang="en-US" sz="2000" b="1" dirty="0" smtClean="0">
                <a:solidFill>
                  <a:srgbClr val="000000"/>
                </a:solidFill>
                <a:latin typeface="宋体" panose="02010600030101010101" pitchFamily="2" charset="-122"/>
                <a:ea typeface="宋体" panose="02010600030101010101" pitchFamily="2" charset="-122"/>
              </a:rPr>
              <a:t>安装</a:t>
            </a:r>
            <a:r>
              <a:rPr lang="en-US" altLang="zh-CN" sz="2000" b="1" dirty="0" err="1" smtClean="0">
                <a:solidFill>
                  <a:srgbClr val="000000"/>
                </a:solidFill>
                <a:latin typeface="微软雅黑" pitchFamily="34" charset="-122"/>
                <a:ea typeface="微软雅黑" pitchFamily="34" charset="-122"/>
              </a:rPr>
              <a:t>Docker</a:t>
            </a:r>
            <a:endParaRPr lang="zh-CN" altLang="en-US" sz="1600" b="1" dirty="0">
              <a:solidFill>
                <a:srgbClr val="000000"/>
              </a:solidFill>
              <a:latin typeface="微软雅黑" pitchFamily="34" charset="-122"/>
              <a:ea typeface="微软雅黑" pitchFamily="34" charset="-122"/>
            </a:endParaRPr>
          </a:p>
        </p:txBody>
      </p:sp>
      <p:sp>
        <p:nvSpPr>
          <p:cNvPr id="12" name="圆角矩形 11"/>
          <p:cNvSpPr>
            <a:spLocks noChangeAspect="1"/>
          </p:cNvSpPr>
          <p:nvPr/>
        </p:nvSpPr>
        <p:spPr bwMode="auto">
          <a:xfrm>
            <a:off x="3301595" y="4003240"/>
            <a:ext cx="432000" cy="432000"/>
          </a:xfrm>
          <a:prstGeom prst="roundRect">
            <a:avLst/>
          </a:prstGeom>
          <a:gradFill>
            <a:gsLst>
              <a:gs pos="50000">
                <a:schemeClr val="bg1">
                  <a:lumMod val="85000"/>
                </a:schemeClr>
              </a:gs>
              <a:gs pos="100000">
                <a:schemeClr val="bg1">
                  <a:lumMod val="65000"/>
                </a:schemeClr>
              </a:gs>
            </a:gsLst>
            <a:lin ang="5400000" scaled="0"/>
          </a:gradFill>
          <a:ln w="38100">
            <a:gradFill>
              <a:gsLst>
                <a:gs pos="50000">
                  <a:srgbClr val="FF0000"/>
                </a:gs>
                <a:gs pos="100000">
                  <a:srgbClr val="860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52400" h="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13" name="TextBox 61"/>
          <p:cNvSpPr txBox="1">
            <a:spLocks noChangeArrowheads="1"/>
          </p:cNvSpPr>
          <p:nvPr/>
        </p:nvSpPr>
        <p:spPr bwMode="auto">
          <a:xfrm>
            <a:off x="3327364" y="4065839"/>
            <a:ext cx="379412" cy="307975"/>
          </a:xfrm>
          <a:prstGeom prst="rect">
            <a:avLst/>
          </a:prstGeom>
          <a:noFill/>
          <a:ln w="9525">
            <a:noFill/>
            <a:miter lim="800000"/>
            <a:headEnd/>
            <a:tailEnd/>
          </a:ln>
        </p:spPr>
        <p:txBody>
          <a:bodyPr>
            <a:spAutoFit/>
          </a:bodyPr>
          <a:lstStyle/>
          <a:p>
            <a:pPr algn="ctr" eaLnBrk="0" hangingPunct="0"/>
            <a:r>
              <a:rPr lang="en-US" altLang="zh-CN" sz="1400" b="1" dirty="0">
                <a:solidFill>
                  <a:srgbClr val="000000"/>
                </a:solidFill>
                <a:latin typeface="微软雅黑" pitchFamily="34" charset="-122"/>
                <a:ea typeface="微软雅黑" pitchFamily="34" charset="-122"/>
              </a:rPr>
              <a:t>3</a:t>
            </a:r>
            <a:endParaRPr lang="zh-CN" altLang="en-US" sz="1400" b="1">
              <a:solidFill>
                <a:srgbClr val="000000"/>
              </a:solidFill>
              <a:latin typeface="微软雅黑" pitchFamily="34" charset="-122"/>
              <a:ea typeface="微软雅黑" pitchFamily="34" charset="-122"/>
            </a:endParaRPr>
          </a:p>
        </p:txBody>
      </p:sp>
      <p:sp>
        <p:nvSpPr>
          <p:cNvPr id="14" name="圆角矩形 13"/>
          <p:cNvSpPr>
            <a:spLocks noChangeAspect="1"/>
          </p:cNvSpPr>
          <p:nvPr/>
        </p:nvSpPr>
        <p:spPr bwMode="auto">
          <a:xfrm>
            <a:off x="2767685" y="4901640"/>
            <a:ext cx="432000" cy="432000"/>
          </a:xfrm>
          <a:prstGeom prst="roundRect">
            <a:avLst/>
          </a:prstGeom>
          <a:gradFill>
            <a:gsLst>
              <a:gs pos="50000">
                <a:schemeClr val="bg1">
                  <a:lumMod val="85000"/>
                </a:schemeClr>
              </a:gs>
              <a:gs pos="100000">
                <a:schemeClr val="bg1">
                  <a:lumMod val="65000"/>
                </a:schemeClr>
              </a:gs>
            </a:gsLst>
            <a:lin ang="5400000" scaled="0"/>
          </a:gradFill>
          <a:ln w="38100">
            <a:gradFill>
              <a:gsLst>
                <a:gs pos="50000">
                  <a:srgbClr val="F3219E"/>
                </a:gs>
                <a:gs pos="100000">
                  <a:srgbClr val="610348"/>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52400" h="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15" name="TextBox 61"/>
          <p:cNvSpPr txBox="1">
            <a:spLocks noChangeArrowheads="1"/>
          </p:cNvSpPr>
          <p:nvPr/>
        </p:nvSpPr>
        <p:spPr bwMode="auto">
          <a:xfrm>
            <a:off x="2793964" y="4964364"/>
            <a:ext cx="379412" cy="306387"/>
          </a:xfrm>
          <a:prstGeom prst="rect">
            <a:avLst/>
          </a:prstGeom>
          <a:noFill/>
          <a:ln w="9525">
            <a:noFill/>
            <a:miter lim="800000"/>
            <a:headEnd/>
            <a:tailEnd/>
          </a:ln>
        </p:spPr>
        <p:txBody>
          <a:bodyPr>
            <a:spAutoFit/>
          </a:bodyPr>
          <a:lstStyle/>
          <a:p>
            <a:pPr algn="ctr" eaLnBrk="0" hangingPunct="0"/>
            <a:r>
              <a:rPr lang="en-US" altLang="zh-CN" sz="1400" b="1" dirty="0">
                <a:solidFill>
                  <a:srgbClr val="000000"/>
                </a:solidFill>
                <a:latin typeface="微软雅黑" pitchFamily="34" charset="-122"/>
                <a:ea typeface="微软雅黑" pitchFamily="34" charset="-122"/>
              </a:rPr>
              <a:t>4</a:t>
            </a:r>
            <a:endParaRPr lang="zh-CN" altLang="en-US" sz="1400" b="1">
              <a:solidFill>
                <a:srgbClr val="000000"/>
              </a:solidFill>
              <a:latin typeface="微软雅黑" pitchFamily="34" charset="-122"/>
              <a:ea typeface="微软雅黑" pitchFamily="34" charset="-122"/>
            </a:endParaRPr>
          </a:p>
        </p:txBody>
      </p:sp>
      <p:sp>
        <p:nvSpPr>
          <p:cNvPr id="16" name="圆角矩形 15"/>
          <p:cNvSpPr>
            <a:spLocks noChangeAspect="1"/>
          </p:cNvSpPr>
          <p:nvPr/>
        </p:nvSpPr>
        <p:spPr bwMode="auto">
          <a:xfrm>
            <a:off x="2305025" y="5786577"/>
            <a:ext cx="432000" cy="432000"/>
          </a:xfrm>
          <a:prstGeom prst="roundRect">
            <a:avLst/>
          </a:prstGeom>
          <a:gradFill>
            <a:gsLst>
              <a:gs pos="50000">
                <a:schemeClr val="bg1">
                  <a:lumMod val="85000"/>
                </a:schemeClr>
              </a:gs>
              <a:gs pos="100000">
                <a:schemeClr val="bg1">
                  <a:lumMod val="65000"/>
                </a:schemeClr>
              </a:gs>
            </a:gsLst>
            <a:lin ang="5400000" scaled="0"/>
          </a:grad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52400" h="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17" name="TextBox 61"/>
          <p:cNvSpPr txBox="1">
            <a:spLocks noChangeArrowheads="1"/>
          </p:cNvSpPr>
          <p:nvPr/>
        </p:nvSpPr>
        <p:spPr bwMode="auto">
          <a:xfrm>
            <a:off x="2332001" y="5848601"/>
            <a:ext cx="377825" cy="307975"/>
          </a:xfrm>
          <a:prstGeom prst="rect">
            <a:avLst/>
          </a:prstGeom>
          <a:noFill/>
          <a:ln w="9525">
            <a:noFill/>
            <a:miter lim="800000"/>
            <a:headEnd/>
            <a:tailEnd/>
          </a:ln>
        </p:spPr>
        <p:txBody>
          <a:bodyPr>
            <a:spAutoFit/>
          </a:bodyPr>
          <a:lstStyle/>
          <a:p>
            <a:pPr algn="ctr" eaLnBrk="0" hangingPunct="0"/>
            <a:r>
              <a:rPr lang="en-US" altLang="zh-CN" sz="1400" b="1" dirty="0">
                <a:solidFill>
                  <a:srgbClr val="000000"/>
                </a:solidFill>
                <a:latin typeface="微软雅黑" pitchFamily="34" charset="-122"/>
                <a:ea typeface="微软雅黑" pitchFamily="34" charset="-122"/>
              </a:rPr>
              <a:t>5</a:t>
            </a:r>
            <a:endParaRPr lang="zh-CN" altLang="en-US" sz="1400" b="1">
              <a:solidFill>
                <a:srgbClr val="000000"/>
              </a:solidFill>
              <a:latin typeface="微软雅黑" pitchFamily="34" charset="-122"/>
              <a:ea typeface="微软雅黑" pitchFamily="34" charset="-122"/>
            </a:endParaRPr>
          </a:p>
        </p:txBody>
      </p:sp>
      <p:sp>
        <p:nvSpPr>
          <p:cNvPr id="18" name="任意多边形 17"/>
          <p:cNvSpPr/>
          <p:nvPr/>
        </p:nvSpPr>
        <p:spPr>
          <a:xfrm rot="10800000">
            <a:off x="1130941" y="2048435"/>
            <a:ext cx="2740248" cy="4414964"/>
          </a:xfrm>
          <a:custGeom>
            <a:avLst/>
            <a:gdLst>
              <a:gd name="connsiteX0" fmla="*/ 0 w 2755557"/>
              <a:gd name="connsiteY0" fmla="*/ 4411362 h 4411362"/>
              <a:gd name="connsiteX1" fmla="*/ 2483708 w 2755557"/>
              <a:gd name="connsiteY1" fmla="*/ 185352 h 4411362"/>
              <a:gd name="connsiteX2" fmla="*/ 2397211 w 2755557"/>
              <a:gd name="connsiteY2" fmla="*/ 123568 h 4411362"/>
              <a:gd name="connsiteX3" fmla="*/ 2730844 w 2755557"/>
              <a:gd name="connsiteY3" fmla="*/ 0 h 4411362"/>
              <a:gd name="connsiteX4" fmla="*/ 2755557 w 2755557"/>
              <a:gd name="connsiteY4" fmla="*/ 321276 h 4411362"/>
              <a:gd name="connsiteX5" fmla="*/ 2669060 w 2755557"/>
              <a:gd name="connsiteY5" fmla="*/ 271849 h 4411362"/>
              <a:gd name="connsiteX6" fmla="*/ 0 w 2755557"/>
              <a:gd name="connsiteY6" fmla="*/ 4411362 h 4411362"/>
              <a:gd name="connsiteX0" fmla="*/ 0 w 3152139"/>
              <a:gd name="connsiteY0" fmla="*/ 4411362 h 4411362"/>
              <a:gd name="connsiteX1" fmla="*/ 2483708 w 3152139"/>
              <a:gd name="connsiteY1" fmla="*/ 185352 h 4411362"/>
              <a:gd name="connsiteX2" fmla="*/ 2397211 w 3152139"/>
              <a:gd name="connsiteY2" fmla="*/ 123568 h 4411362"/>
              <a:gd name="connsiteX3" fmla="*/ 2730844 w 3152139"/>
              <a:gd name="connsiteY3" fmla="*/ 0 h 4411362"/>
              <a:gd name="connsiteX4" fmla="*/ 2755557 w 3152139"/>
              <a:gd name="connsiteY4" fmla="*/ 321276 h 4411362"/>
              <a:gd name="connsiteX5" fmla="*/ 3152139 w 3152139"/>
              <a:gd name="connsiteY5" fmla="*/ 2212793 h 4411362"/>
              <a:gd name="connsiteX6" fmla="*/ 0 w 3152139"/>
              <a:gd name="connsiteY6" fmla="*/ 4411362 h 4411362"/>
              <a:gd name="connsiteX0" fmla="*/ 0 w 2755557"/>
              <a:gd name="connsiteY0" fmla="*/ 4411362 h 4411362"/>
              <a:gd name="connsiteX1" fmla="*/ 2483708 w 2755557"/>
              <a:gd name="connsiteY1" fmla="*/ 185352 h 4411362"/>
              <a:gd name="connsiteX2" fmla="*/ 2397211 w 2755557"/>
              <a:gd name="connsiteY2" fmla="*/ 123568 h 4411362"/>
              <a:gd name="connsiteX3" fmla="*/ 2730844 w 2755557"/>
              <a:gd name="connsiteY3" fmla="*/ 0 h 4411362"/>
              <a:gd name="connsiteX4" fmla="*/ 2755557 w 2755557"/>
              <a:gd name="connsiteY4" fmla="*/ 321276 h 4411362"/>
              <a:gd name="connsiteX5" fmla="*/ 2643180 w 2755557"/>
              <a:gd name="connsiteY5" fmla="*/ 323608 h 4411362"/>
              <a:gd name="connsiteX6" fmla="*/ 0 w 2755557"/>
              <a:gd name="connsiteY6" fmla="*/ 4411362 h 4411362"/>
              <a:gd name="connsiteX0" fmla="*/ 0 w 3928749"/>
              <a:gd name="connsiteY0" fmla="*/ 4411362 h 4411362"/>
              <a:gd name="connsiteX1" fmla="*/ 2483708 w 3928749"/>
              <a:gd name="connsiteY1" fmla="*/ 185352 h 4411362"/>
              <a:gd name="connsiteX2" fmla="*/ 2397211 w 3928749"/>
              <a:gd name="connsiteY2" fmla="*/ 123568 h 4411362"/>
              <a:gd name="connsiteX3" fmla="*/ 2730844 w 3928749"/>
              <a:gd name="connsiteY3" fmla="*/ 0 h 4411362"/>
              <a:gd name="connsiteX4" fmla="*/ 3928749 w 3928749"/>
              <a:gd name="connsiteY4" fmla="*/ 2417495 h 4411362"/>
              <a:gd name="connsiteX5" fmla="*/ 2643180 w 3928749"/>
              <a:gd name="connsiteY5" fmla="*/ 323608 h 4411362"/>
              <a:gd name="connsiteX6" fmla="*/ 0 w 3928749"/>
              <a:gd name="connsiteY6" fmla="*/ 4411362 h 4411362"/>
              <a:gd name="connsiteX0" fmla="*/ 0 w 2738304"/>
              <a:gd name="connsiteY0" fmla="*/ 4411362 h 4411362"/>
              <a:gd name="connsiteX1" fmla="*/ 2483708 w 2738304"/>
              <a:gd name="connsiteY1" fmla="*/ 185352 h 4411362"/>
              <a:gd name="connsiteX2" fmla="*/ 2397211 w 2738304"/>
              <a:gd name="connsiteY2" fmla="*/ 123568 h 4411362"/>
              <a:gd name="connsiteX3" fmla="*/ 2730844 w 2738304"/>
              <a:gd name="connsiteY3" fmla="*/ 0 h 4411362"/>
              <a:gd name="connsiteX4" fmla="*/ 2738304 w 2738304"/>
              <a:gd name="connsiteY4" fmla="*/ 373034 h 4411362"/>
              <a:gd name="connsiteX5" fmla="*/ 2643180 w 2738304"/>
              <a:gd name="connsiteY5" fmla="*/ 323608 h 4411362"/>
              <a:gd name="connsiteX6" fmla="*/ 0 w 2738304"/>
              <a:gd name="connsiteY6" fmla="*/ 4411362 h 4411362"/>
              <a:gd name="connsiteX0" fmla="*/ 0 w 4766678"/>
              <a:gd name="connsiteY0" fmla="*/ 4635648 h 4635648"/>
              <a:gd name="connsiteX1" fmla="*/ 2483708 w 4766678"/>
              <a:gd name="connsiteY1" fmla="*/ 409638 h 4635648"/>
              <a:gd name="connsiteX2" fmla="*/ 2397211 w 4766678"/>
              <a:gd name="connsiteY2" fmla="*/ 347854 h 4635648"/>
              <a:gd name="connsiteX3" fmla="*/ 4766678 w 4766678"/>
              <a:gd name="connsiteY3" fmla="*/ 0 h 4635648"/>
              <a:gd name="connsiteX4" fmla="*/ 2738304 w 4766678"/>
              <a:gd name="connsiteY4" fmla="*/ 597320 h 4635648"/>
              <a:gd name="connsiteX5" fmla="*/ 2643180 w 4766678"/>
              <a:gd name="connsiteY5" fmla="*/ 547894 h 4635648"/>
              <a:gd name="connsiteX6" fmla="*/ 0 w 4766678"/>
              <a:gd name="connsiteY6" fmla="*/ 4635648 h 4635648"/>
              <a:gd name="connsiteX0" fmla="*/ 0 w 2748097"/>
              <a:gd name="connsiteY0" fmla="*/ 4454493 h 4454493"/>
              <a:gd name="connsiteX1" fmla="*/ 2483708 w 2748097"/>
              <a:gd name="connsiteY1" fmla="*/ 228483 h 4454493"/>
              <a:gd name="connsiteX2" fmla="*/ 2397211 w 2748097"/>
              <a:gd name="connsiteY2" fmla="*/ 166699 h 4454493"/>
              <a:gd name="connsiteX3" fmla="*/ 2748097 w 2748097"/>
              <a:gd name="connsiteY3" fmla="*/ 0 h 4454493"/>
              <a:gd name="connsiteX4" fmla="*/ 2738304 w 2748097"/>
              <a:gd name="connsiteY4" fmla="*/ 416165 h 4454493"/>
              <a:gd name="connsiteX5" fmla="*/ 2643180 w 2748097"/>
              <a:gd name="connsiteY5" fmla="*/ 366739 h 4454493"/>
              <a:gd name="connsiteX6" fmla="*/ 0 w 2748097"/>
              <a:gd name="connsiteY6" fmla="*/ 4454493 h 4454493"/>
              <a:gd name="connsiteX0" fmla="*/ 0 w 2569967"/>
              <a:gd name="connsiteY0" fmla="*/ 4454493 h 4454493"/>
              <a:gd name="connsiteX1" fmla="*/ 2305578 w 2569967"/>
              <a:gd name="connsiteY1" fmla="*/ 228483 h 4454493"/>
              <a:gd name="connsiteX2" fmla="*/ 2219081 w 2569967"/>
              <a:gd name="connsiteY2" fmla="*/ 166699 h 4454493"/>
              <a:gd name="connsiteX3" fmla="*/ 2569967 w 2569967"/>
              <a:gd name="connsiteY3" fmla="*/ 0 h 4454493"/>
              <a:gd name="connsiteX4" fmla="*/ 2560174 w 2569967"/>
              <a:gd name="connsiteY4" fmla="*/ 416165 h 4454493"/>
              <a:gd name="connsiteX5" fmla="*/ 2465050 w 2569967"/>
              <a:gd name="connsiteY5" fmla="*/ 366739 h 4454493"/>
              <a:gd name="connsiteX6" fmla="*/ 0 w 2569967"/>
              <a:gd name="connsiteY6" fmla="*/ 4454493 h 445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9967" h="4454493">
                <a:moveTo>
                  <a:pt x="0" y="4454493"/>
                </a:moveTo>
                <a:lnTo>
                  <a:pt x="2305578" y="228483"/>
                </a:lnTo>
                <a:lnTo>
                  <a:pt x="2219081" y="166699"/>
                </a:lnTo>
                <a:lnTo>
                  <a:pt x="2569967" y="0"/>
                </a:lnTo>
                <a:lnTo>
                  <a:pt x="2560174" y="416165"/>
                </a:lnTo>
                <a:lnTo>
                  <a:pt x="2465050" y="366739"/>
                </a:lnTo>
                <a:lnTo>
                  <a:pt x="0" y="4454493"/>
                </a:lnTo>
                <a:close/>
              </a:path>
            </a:pathLst>
          </a:custGeom>
          <a:gradFill flip="none" rotWithShape="1">
            <a:gsLst>
              <a:gs pos="0">
                <a:srgbClr val="00DFF6"/>
              </a:gs>
              <a:gs pos="70000">
                <a:srgbClr val="002774"/>
              </a:gs>
            </a:gsLst>
            <a:lin ang="5400000" scaled="1"/>
            <a:tileRect/>
          </a:gradFill>
          <a:ln w="25400">
            <a:noFill/>
          </a:ln>
          <a:effectLst>
            <a:outerShdw blurRad="225425" dist="38100" dir="5220000" algn="ctr">
              <a:srgbClr val="000000">
                <a:alpha val="33000"/>
              </a:srgbClr>
            </a:outerShdw>
          </a:effectLst>
          <a:scene3d>
            <a:camera prst="orthographicFront"/>
            <a:lightRig rig="flat" dir="t">
              <a:rot lat="0" lon="0" rev="3000000"/>
            </a:lightRig>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endParaRPr lang="zh-CN" altLang="en-US" sz="1600" b="1">
              <a:solidFill>
                <a:schemeClr val="bg1"/>
              </a:solidFill>
              <a:latin typeface="微软雅黑" pitchFamily="34" charset="-122"/>
              <a:ea typeface="微软雅黑" pitchFamily="34" charset="-122"/>
            </a:endParaRPr>
          </a:p>
        </p:txBody>
      </p:sp>
      <p:sp>
        <p:nvSpPr>
          <p:cNvPr id="19" name="TextBox 34"/>
          <p:cNvSpPr txBox="1">
            <a:spLocks noChangeArrowheads="1"/>
          </p:cNvSpPr>
          <p:nvPr/>
        </p:nvSpPr>
        <p:spPr bwMode="auto">
          <a:xfrm>
            <a:off x="4011795" y="4041120"/>
            <a:ext cx="2716212" cy="400110"/>
          </a:xfrm>
          <a:prstGeom prst="rect">
            <a:avLst/>
          </a:prstGeom>
          <a:noFill/>
          <a:ln w="9525">
            <a:noFill/>
            <a:miter lim="800000"/>
            <a:headEnd/>
            <a:tailEnd/>
          </a:ln>
        </p:spPr>
        <p:txBody>
          <a:bodyPr>
            <a:spAutoFit/>
          </a:bodyPr>
          <a:lstStyle/>
          <a:p>
            <a:pPr eaLnBrk="0" hangingPunct="0"/>
            <a:r>
              <a:rPr lang="zh-CN" altLang="en-US" sz="2000" b="1" dirty="0" smtClean="0">
                <a:solidFill>
                  <a:srgbClr val="000000"/>
                </a:solidFill>
                <a:latin typeface="宋体" panose="02010600030101010101" pitchFamily="2" charset="-122"/>
                <a:ea typeface="宋体" panose="02010600030101010101" pitchFamily="2" charset="-122"/>
              </a:rPr>
              <a:t>配置控制集群</a:t>
            </a:r>
            <a:endParaRPr lang="zh-CN" altLang="en-US" sz="2000" b="1" dirty="0">
              <a:solidFill>
                <a:srgbClr val="000000"/>
              </a:solidFill>
              <a:latin typeface="宋体" panose="02010600030101010101" pitchFamily="2" charset="-122"/>
              <a:ea typeface="宋体" panose="02010600030101010101" pitchFamily="2" charset="-122"/>
            </a:endParaRPr>
          </a:p>
        </p:txBody>
      </p:sp>
      <p:sp>
        <p:nvSpPr>
          <p:cNvPr id="20" name="TextBox 71"/>
          <p:cNvSpPr txBox="1">
            <a:spLocks noChangeArrowheads="1"/>
          </p:cNvSpPr>
          <p:nvPr/>
        </p:nvSpPr>
        <p:spPr bwMode="auto">
          <a:xfrm>
            <a:off x="3507583" y="4922340"/>
            <a:ext cx="2716213" cy="400110"/>
          </a:xfrm>
          <a:prstGeom prst="rect">
            <a:avLst/>
          </a:prstGeom>
          <a:noFill/>
          <a:ln w="9525">
            <a:noFill/>
            <a:miter lim="800000"/>
            <a:headEnd/>
            <a:tailEnd/>
          </a:ln>
        </p:spPr>
        <p:txBody>
          <a:bodyPr>
            <a:spAutoFit/>
          </a:bodyPr>
          <a:lstStyle/>
          <a:p>
            <a:pPr eaLnBrk="0" hangingPunct="0"/>
            <a:r>
              <a:rPr lang="zh-CN" altLang="en-US" sz="2000" b="1" dirty="0" smtClean="0">
                <a:solidFill>
                  <a:srgbClr val="000000"/>
                </a:solidFill>
                <a:latin typeface="宋体" panose="02010600030101010101" pitchFamily="2" charset="-122"/>
                <a:ea typeface="宋体" panose="02010600030101010101" pitchFamily="2" charset="-122"/>
              </a:rPr>
              <a:t>配置边沿和计算集群</a:t>
            </a:r>
            <a:endParaRPr lang="zh-CN" altLang="en-US" sz="2000" b="1" dirty="0">
              <a:solidFill>
                <a:srgbClr val="000000"/>
              </a:solidFill>
              <a:latin typeface="宋体" panose="02010600030101010101" pitchFamily="2" charset="-122"/>
              <a:ea typeface="宋体" panose="02010600030101010101" pitchFamily="2" charset="-122"/>
            </a:endParaRPr>
          </a:p>
        </p:txBody>
      </p:sp>
      <p:sp>
        <p:nvSpPr>
          <p:cNvPr id="21" name="TextBox 71"/>
          <p:cNvSpPr txBox="1">
            <a:spLocks noChangeArrowheads="1"/>
          </p:cNvSpPr>
          <p:nvPr/>
        </p:nvSpPr>
        <p:spPr bwMode="auto">
          <a:xfrm>
            <a:off x="3066678" y="5813283"/>
            <a:ext cx="2716212" cy="400110"/>
          </a:xfrm>
          <a:prstGeom prst="rect">
            <a:avLst/>
          </a:prstGeom>
          <a:noFill/>
          <a:ln w="9525">
            <a:noFill/>
            <a:miter lim="800000"/>
            <a:headEnd/>
            <a:tailEnd/>
          </a:ln>
        </p:spPr>
        <p:txBody>
          <a:bodyPr>
            <a:spAutoFit/>
          </a:bodyPr>
          <a:lstStyle/>
          <a:p>
            <a:pPr eaLnBrk="0" hangingPunct="0"/>
            <a:r>
              <a:rPr lang="zh-CN" altLang="en-US" sz="2000" b="1" dirty="0" smtClean="0">
                <a:solidFill>
                  <a:srgbClr val="000000"/>
                </a:solidFill>
                <a:latin typeface="宋体" panose="02010600030101010101" pitchFamily="2" charset="-122"/>
                <a:ea typeface="宋体" panose="02010600030101010101" pitchFamily="2" charset="-122"/>
              </a:rPr>
              <a:t>启动管控应用</a:t>
            </a:r>
            <a:endParaRPr lang="zh-CN" altLang="en-US" sz="2000" b="1" dirty="0">
              <a:solidFill>
                <a:srgbClr val="000000"/>
              </a:solidFill>
              <a:latin typeface="宋体" panose="02010600030101010101" pitchFamily="2" charset="-122"/>
              <a:ea typeface="宋体" panose="02010600030101010101" pitchFamily="2" charset="-122"/>
            </a:endParaRPr>
          </a:p>
        </p:txBody>
      </p:sp>
      <p:sp>
        <p:nvSpPr>
          <p:cNvPr id="22" name="圆角矩形 21"/>
          <p:cNvSpPr>
            <a:spLocks noChangeAspect="1"/>
          </p:cNvSpPr>
          <p:nvPr/>
        </p:nvSpPr>
        <p:spPr bwMode="auto">
          <a:xfrm>
            <a:off x="4250666" y="2265815"/>
            <a:ext cx="432000" cy="432000"/>
          </a:xfrm>
          <a:prstGeom prst="roundRect">
            <a:avLst/>
          </a:prstGeom>
          <a:gradFill>
            <a:gsLst>
              <a:gs pos="50000">
                <a:schemeClr val="bg1">
                  <a:lumMod val="85000"/>
                </a:schemeClr>
              </a:gs>
              <a:gs pos="100000">
                <a:schemeClr val="bg1">
                  <a:lumMod val="65000"/>
                </a:schemeClr>
              </a:gs>
            </a:gsLst>
            <a:lin ang="5400000" scaled="0"/>
          </a:gradFill>
          <a:ln w="38100">
            <a:gradFill>
              <a:gsLst>
                <a:gs pos="50000">
                  <a:srgbClr val="6EFF01"/>
                </a:gs>
                <a:gs pos="100000">
                  <a:srgbClr val="0F5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52400" h="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400">
              <a:solidFill>
                <a:schemeClr val="tx1"/>
              </a:solidFill>
              <a:latin typeface="微软雅黑" pitchFamily="34" charset="-122"/>
              <a:ea typeface="微软雅黑" pitchFamily="34" charset="-122"/>
            </a:endParaRPr>
          </a:p>
        </p:txBody>
      </p:sp>
      <p:sp>
        <p:nvSpPr>
          <p:cNvPr id="23" name="TextBox 61"/>
          <p:cNvSpPr txBox="1">
            <a:spLocks noChangeArrowheads="1"/>
          </p:cNvSpPr>
          <p:nvPr/>
        </p:nvSpPr>
        <p:spPr bwMode="auto">
          <a:xfrm>
            <a:off x="4276689" y="2327526"/>
            <a:ext cx="379412" cy="307975"/>
          </a:xfrm>
          <a:prstGeom prst="rect">
            <a:avLst/>
          </a:prstGeom>
          <a:noFill/>
          <a:ln w="9525">
            <a:noFill/>
            <a:miter lim="800000"/>
            <a:headEnd/>
            <a:tailEnd/>
          </a:ln>
        </p:spPr>
        <p:txBody>
          <a:bodyPr>
            <a:spAutoFit/>
          </a:bodyPr>
          <a:lstStyle/>
          <a:p>
            <a:pPr algn="ctr" eaLnBrk="0" hangingPunct="0"/>
            <a:r>
              <a:rPr lang="en-US" altLang="zh-CN" sz="1400" b="1" dirty="0">
                <a:solidFill>
                  <a:srgbClr val="000000"/>
                </a:solidFill>
                <a:latin typeface="微软雅黑" pitchFamily="34" charset="-122"/>
                <a:ea typeface="微软雅黑" pitchFamily="34" charset="-122"/>
              </a:rPr>
              <a:t>1</a:t>
            </a:r>
            <a:endParaRPr lang="zh-CN" altLang="en-US" sz="1400" b="1">
              <a:solidFill>
                <a:srgbClr val="000000"/>
              </a:solidFill>
              <a:latin typeface="微软雅黑" pitchFamily="34" charset="-122"/>
              <a:ea typeface="微软雅黑" pitchFamily="34" charset="-122"/>
            </a:endParaRPr>
          </a:p>
        </p:txBody>
      </p:sp>
      <p:sp>
        <p:nvSpPr>
          <p:cNvPr id="24" name="矩形 109"/>
          <p:cNvSpPr>
            <a:spLocks noChangeArrowheads="1"/>
          </p:cNvSpPr>
          <p:nvPr/>
        </p:nvSpPr>
        <p:spPr bwMode="auto">
          <a:xfrm>
            <a:off x="3147963" y="577535"/>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smtClean="0">
                <a:solidFill>
                  <a:schemeClr val="accent1">
                    <a:lumMod val="50000"/>
                  </a:schemeClr>
                </a:solidFill>
                <a:latin typeface="Arial" panose="020B0604020202020204" pitchFamily="34" charset="0"/>
              </a:rPr>
              <a:t>容器云平台部署流程</a:t>
            </a:r>
            <a:endParaRPr lang="zh-CN" altLang="en-US" sz="2400" dirty="0">
              <a:solidFill>
                <a:schemeClr val="accent1">
                  <a:lumMod val="50000"/>
                </a:schemeClr>
              </a:solidFill>
              <a:latin typeface="Arial" panose="020B0604020202020204" pitchFamily="34" charset="0"/>
            </a:endParaRPr>
          </a:p>
        </p:txBody>
      </p:sp>
      <p:sp>
        <p:nvSpPr>
          <p:cNvPr id="25" name="TextBox 108"/>
          <p:cNvSpPr txBox="1">
            <a:spLocks noChangeArrowheads="1"/>
          </p:cNvSpPr>
          <p:nvPr/>
        </p:nvSpPr>
        <p:spPr bwMode="auto">
          <a:xfrm>
            <a:off x="975958" y="512094"/>
            <a:ext cx="2236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设计与实现</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398440" y="415097"/>
            <a:ext cx="577517" cy="778772"/>
            <a:chOff x="-1" y="950495"/>
            <a:chExt cx="2382255" cy="3212432"/>
          </a:xfrm>
        </p:grpSpPr>
        <p:sp>
          <p:nvSpPr>
            <p:cNvPr id="27" name="等腰三角形 26"/>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141707"/>
      </p:ext>
    </p:extLst>
  </p:cSld>
  <p:clrMapOvr>
    <a:masterClrMapping/>
  </p:clrMapOvr>
  <mc:AlternateContent xmlns:mc="http://schemas.openxmlformats.org/markup-compatibility/2006" xmlns:p14="http://schemas.microsoft.com/office/powerpoint/2010/main">
    <mc:Choice Requires="p14">
      <p:transition spd="slow" p14:dur="2000" advTm="14908"/>
    </mc:Choice>
    <mc:Fallback xmlns="">
      <p:transition spd="slow" advTm="14908"/>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2"/>
          <a:stretch>
            <a:fillRect/>
          </a:stretch>
        </p:blipFill>
        <p:spPr>
          <a:xfrm>
            <a:off x="-72738" y="-101601"/>
            <a:ext cx="4675735" cy="7068457"/>
          </a:xfrm>
          <a:prstGeom prst="rect">
            <a:avLst/>
          </a:prstGeom>
        </p:spPr>
      </p:pic>
      <p:grpSp>
        <p:nvGrpSpPr>
          <p:cNvPr id="34" name="组合 33"/>
          <p:cNvGrpSpPr>
            <a:grpSpLocks/>
          </p:cNvGrpSpPr>
          <p:nvPr/>
        </p:nvGrpSpPr>
        <p:grpSpPr bwMode="auto">
          <a:xfrm>
            <a:off x="5441928" y="1547937"/>
            <a:ext cx="2127478" cy="460772"/>
            <a:chOff x="7343422" y="1217801"/>
            <a:chExt cx="2835535" cy="613730"/>
          </a:xfrm>
        </p:grpSpPr>
        <p:sp>
          <p:nvSpPr>
            <p:cNvPr id="35" name="椭圆 34"/>
            <p:cNvSpPr/>
            <p:nvPr/>
          </p:nvSpPr>
          <p:spPr>
            <a:xfrm>
              <a:off x="7343422" y="1217801"/>
              <a:ext cx="614123" cy="6137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350" dirty="0">
                  <a:solidFill>
                    <a:schemeClr val="bg1"/>
                  </a:solidFill>
                  <a:latin typeface="汉仪菱心体简" panose="02010609000101010101" pitchFamily="49" charset="-122"/>
                  <a:ea typeface="汉仪菱心体简" panose="02010609000101010101" pitchFamily="49" charset="-122"/>
                </a:rPr>
                <a:t>1</a:t>
              </a:r>
              <a:endParaRPr lang="zh-CN" altLang="en-US" sz="1350" dirty="0"/>
            </a:p>
          </p:txBody>
        </p:sp>
        <p:sp>
          <p:nvSpPr>
            <p:cNvPr id="36" name="文本框 24"/>
            <p:cNvSpPr txBox="1">
              <a:spLocks noChangeArrowheads="1"/>
            </p:cNvSpPr>
            <p:nvPr/>
          </p:nvSpPr>
          <p:spPr bwMode="auto">
            <a:xfrm>
              <a:off x="8565467" y="1258201"/>
              <a:ext cx="1613490" cy="53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2F5597"/>
                  </a:solidFill>
                  <a:latin typeface="汉仪菱心体简"/>
                  <a:ea typeface="汉仪菱心体简"/>
                  <a:cs typeface="汉仪菱心体简"/>
                </a:rPr>
                <a:t>工程背景</a:t>
              </a:r>
            </a:p>
          </p:txBody>
        </p:sp>
      </p:grpSp>
      <p:grpSp>
        <p:nvGrpSpPr>
          <p:cNvPr id="37" name="组合 36"/>
          <p:cNvGrpSpPr>
            <a:grpSpLocks/>
          </p:cNvGrpSpPr>
          <p:nvPr/>
        </p:nvGrpSpPr>
        <p:grpSpPr bwMode="auto">
          <a:xfrm>
            <a:off x="5441926" y="2335724"/>
            <a:ext cx="2127480" cy="460772"/>
            <a:chOff x="7343421" y="1217801"/>
            <a:chExt cx="2835538" cy="613730"/>
          </a:xfrm>
        </p:grpSpPr>
        <p:sp>
          <p:nvSpPr>
            <p:cNvPr id="38" name="椭圆 37"/>
            <p:cNvSpPr/>
            <p:nvPr/>
          </p:nvSpPr>
          <p:spPr>
            <a:xfrm>
              <a:off x="7343421" y="1217801"/>
              <a:ext cx="614123" cy="6137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350" dirty="0">
                  <a:solidFill>
                    <a:schemeClr val="bg1"/>
                  </a:solidFill>
                  <a:ea typeface="汉仪菱心体简" panose="02010609000101010101" pitchFamily="49" charset="-122"/>
                </a:rPr>
                <a:t>2</a:t>
              </a:r>
              <a:endParaRPr lang="zh-CN" altLang="en-US" sz="1350" dirty="0"/>
            </a:p>
          </p:txBody>
        </p:sp>
        <p:sp>
          <p:nvSpPr>
            <p:cNvPr id="39" name="文本框 24"/>
            <p:cNvSpPr txBox="1">
              <a:spLocks noChangeArrowheads="1"/>
            </p:cNvSpPr>
            <p:nvPr/>
          </p:nvSpPr>
          <p:spPr bwMode="auto">
            <a:xfrm>
              <a:off x="8565469" y="1258201"/>
              <a:ext cx="1613490" cy="53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2F5597"/>
                  </a:solidFill>
                  <a:latin typeface="汉仪菱心体简"/>
                  <a:ea typeface="汉仪菱心体简"/>
                  <a:cs typeface="汉仪菱心体简"/>
                </a:rPr>
                <a:t>技术</a:t>
              </a:r>
              <a:r>
                <a:rPr lang="zh-CN" altLang="en-US" sz="2000" dirty="0" smtClean="0">
                  <a:solidFill>
                    <a:srgbClr val="2F5597"/>
                  </a:solidFill>
                  <a:latin typeface="汉仪菱心体简"/>
                  <a:ea typeface="汉仪菱心体简"/>
                  <a:cs typeface="汉仪菱心体简"/>
                </a:rPr>
                <a:t>分析</a:t>
              </a:r>
              <a:endParaRPr lang="zh-CN" altLang="en-US" sz="2000" dirty="0">
                <a:solidFill>
                  <a:srgbClr val="2F5597"/>
                </a:solidFill>
                <a:latin typeface="汉仪菱心体简"/>
                <a:ea typeface="汉仪菱心体简"/>
                <a:cs typeface="汉仪菱心体简"/>
              </a:endParaRPr>
            </a:p>
          </p:txBody>
        </p:sp>
      </p:grpSp>
      <p:grpSp>
        <p:nvGrpSpPr>
          <p:cNvPr id="40" name="组合 39"/>
          <p:cNvGrpSpPr>
            <a:grpSpLocks/>
          </p:cNvGrpSpPr>
          <p:nvPr/>
        </p:nvGrpSpPr>
        <p:grpSpPr bwMode="auto">
          <a:xfrm>
            <a:off x="5441927" y="3079971"/>
            <a:ext cx="2127479" cy="460772"/>
            <a:chOff x="7343421" y="1217801"/>
            <a:chExt cx="2835536" cy="613730"/>
          </a:xfrm>
        </p:grpSpPr>
        <p:sp>
          <p:nvSpPr>
            <p:cNvPr id="41" name="椭圆 40"/>
            <p:cNvSpPr/>
            <p:nvPr/>
          </p:nvSpPr>
          <p:spPr>
            <a:xfrm>
              <a:off x="7343421" y="1217801"/>
              <a:ext cx="614123" cy="6137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350" dirty="0">
                  <a:solidFill>
                    <a:schemeClr val="bg1"/>
                  </a:solidFill>
                  <a:ea typeface="汉仪菱心体简" panose="02010609000101010101" pitchFamily="49" charset="-122"/>
                </a:rPr>
                <a:t>3</a:t>
              </a:r>
              <a:endParaRPr lang="zh-CN" altLang="en-US" sz="1350" dirty="0"/>
            </a:p>
          </p:txBody>
        </p:sp>
        <p:sp>
          <p:nvSpPr>
            <p:cNvPr id="42" name="文本框 24"/>
            <p:cNvSpPr txBox="1">
              <a:spLocks noChangeArrowheads="1"/>
            </p:cNvSpPr>
            <p:nvPr/>
          </p:nvSpPr>
          <p:spPr bwMode="auto">
            <a:xfrm>
              <a:off x="8565467" y="1258201"/>
              <a:ext cx="1613490" cy="53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2F5597"/>
                  </a:solidFill>
                  <a:latin typeface="汉仪菱心体简"/>
                  <a:ea typeface="汉仪菱心体简"/>
                  <a:cs typeface="汉仪菱心体简"/>
                </a:rPr>
                <a:t>需求</a:t>
              </a:r>
              <a:r>
                <a:rPr lang="zh-CN" altLang="en-US" sz="2000" dirty="0" smtClean="0">
                  <a:solidFill>
                    <a:srgbClr val="2F5597"/>
                  </a:solidFill>
                  <a:latin typeface="汉仪菱心体简"/>
                  <a:ea typeface="汉仪菱心体简"/>
                  <a:cs typeface="汉仪菱心体简"/>
                </a:rPr>
                <a:t>分析</a:t>
              </a:r>
              <a:endParaRPr lang="zh-CN" altLang="en-US" sz="2000" dirty="0">
                <a:solidFill>
                  <a:srgbClr val="2F5597"/>
                </a:solidFill>
                <a:latin typeface="汉仪菱心体简"/>
                <a:ea typeface="汉仪菱心体简"/>
                <a:cs typeface="汉仪菱心体简"/>
              </a:endParaRPr>
            </a:p>
          </p:txBody>
        </p:sp>
      </p:grpSp>
      <p:grpSp>
        <p:nvGrpSpPr>
          <p:cNvPr id="43" name="组合 42"/>
          <p:cNvGrpSpPr>
            <a:grpSpLocks/>
          </p:cNvGrpSpPr>
          <p:nvPr/>
        </p:nvGrpSpPr>
        <p:grpSpPr bwMode="auto">
          <a:xfrm>
            <a:off x="5441933" y="3833579"/>
            <a:ext cx="2383954" cy="460772"/>
            <a:chOff x="7343421" y="1217801"/>
            <a:chExt cx="3177367" cy="613730"/>
          </a:xfrm>
        </p:grpSpPr>
        <p:sp>
          <p:nvSpPr>
            <p:cNvPr id="44" name="椭圆 43"/>
            <p:cNvSpPr/>
            <p:nvPr/>
          </p:nvSpPr>
          <p:spPr>
            <a:xfrm>
              <a:off x="7343421" y="1217801"/>
              <a:ext cx="614123" cy="6137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350" dirty="0">
                  <a:solidFill>
                    <a:schemeClr val="bg1"/>
                  </a:solidFill>
                  <a:ea typeface="汉仪菱心体简" panose="02010609000101010101" pitchFamily="49" charset="-122"/>
                </a:rPr>
                <a:t>4</a:t>
              </a:r>
              <a:endParaRPr lang="zh-CN" altLang="en-US" sz="1350" dirty="0"/>
            </a:p>
          </p:txBody>
        </p:sp>
        <p:sp>
          <p:nvSpPr>
            <p:cNvPr id="45" name="文本框 24"/>
            <p:cNvSpPr txBox="1">
              <a:spLocks noChangeArrowheads="1"/>
            </p:cNvSpPr>
            <p:nvPr/>
          </p:nvSpPr>
          <p:spPr bwMode="auto">
            <a:xfrm>
              <a:off x="8565459" y="1255140"/>
              <a:ext cx="1955329" cy="53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smtClean="0">
                  <a:solidFill>
                    <a:srgbClr val="2F5597"/>
                  </a:solidFill>
                  <a:latin typeface="汉仪菱心体简"/>
                  <a:ea typeface="汉仪菱心体简"/>
                  <a:cs typeface="汉仪菱心体简"/>
                </a:rPr>
                <a:t>设计与实现</a:t>
              </a:r>
              <a:endParaRPr lang="zh-CN" altLang="en-US" sz="2000" dirty="0">
                <a:solidFill>
                  <a:srgbClr val="2F5597"/>
                </a:solidFill>
                <a:latin typeface="汉仪菱心体简"/>
                <a:ea typeface="汉仪菱心体简"/>
                <a:cs typeface="汉仪菱心体简"/>
              </a:endParaRPr>
            </a:p>
          </p:txBody>
        </p:sp>
      </p:grpSp>
      <p:grpSp>
        <p:nvGrpSpPr>
          <p:cNvPr id="46" name="组合 45"/>
          <p:cNvGrpSpPr>
            <a:grpSpLocks/>
          </p:cNvGrpSpPr>
          <p:nvPr/>
        </p:nvGrpSpPr>
        <p:grpSpPr bwMode="auto">
          <a:xfrm>
            <a:off x="5441927" y="4581265"/>
            <a:ext cx="2127480" cy="460772"/>
            <a:chOff x="7343421" y="1217801"/>
            <a:chExt cx="2835536" cy="613730"/>
          </a:xfrm>
        </p:grpSpPr>
        <p:sp>
          <p:nvSpPr>
            <p:cNvPr id="47" name="椭圆 46"/>
            <p:cNvSpPr/>
            <p:nvPr/>
          </p:nvSpPr>
          <p:spPr>
            <a:xfrm>
              <a:off x="7343421" y="1217801"/>
              <a:ext cx="614123" cy="61373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350" dirty="0">
                  <a:solidFill>
                    <a:schemeClr val="bg1"/>
                  </a:solidFill>
                  <a:ea typeface="汉仪菱心体简" panose="02010609000101010101" pitchFamily="49" charset="-122"/>
                </a:rPr>
                <a:t>5</a:t>
              </a:r>
              <a:endParaRPr lang="zh-CN" altLang="en-US" sz="1350" dirty="0"/>
            </a:p>
          </p:txBody>
        </p:sp>
        <p:sp>
          <p:nvSpPr>
            <p:cNvPr id="48" name="文本框 24"/>
            <p:cNvSpPr txBox="1">
              <a:spLocks noChangeArrowheads="1"/>
            </p:cNvSpPr>
            <p:nvPr/>
          </p:nvSpPr>
          <p:spPr bwMode="auto">
            <a:xfrm>
              <a:off x="8565468" y="1258201"/>
              <a:ext cx="1613489" cy="53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solidFill>
                    <a:srgbClr val="2F5597"/>
                  </a:solidFill>
                  <a:latin typeface="汉仪菱心体简"/>
                  <a:ea typeface="汉仪菱心体简"/>
                  <a:cs typeface="汉仪菱心体简"/>
                </a:rPr>
                <a:t>系统测试</a:t>
              </a:r>
            </a:p>
          </p:txBody>
        </p:sp>
      </p:grpSp>
    </p:spTree>
    <p:extLst>
      <p:ext uri="{BB962C8B-B14F-4D97-AF65-F5344CB8AC3E}">
        <p14:creationId xmlns:p14="http://schemas.microsoft.com/office/powerpoint/2010/main" val="3453153247"/>
      </p:ext>
    </p:extLst>
  </p:cSld>
  <p:clrMapOvr>
    <a:masterClrMapping/>
  </p:clrMapOvr>
  <mc:AlternateContent xmlns:mc="http://schemas.openxmlformats.org/markup-compatibility/2006" xmlns:p14="http://schemas.microsoft.com/office/powerpoint/2010/main">
    <mc:Choice Requires="p14">
      <p:transition spd="slow" p14:dur="2000" advTm="3417"/>
    </mc:Choice>
    <mc:Fallback xmlns="">
      <p:transition spd="slow" advTm="3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25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250"/>
                                        <p:tgtEl>
                                          <p:spTgt spid="34"/>
                                        </p:tgtEl>
                                        <p:attrNameLst>
                                          <p:attrName>ppt_y</p:attrName>
                                        </p:attrNameLst>
                                      </p:cBhvr>
                                      <p:tavLst>
                                        <p:tav tm="0">
                                          <p:val>
                                            <p:strVal val="#ppt_y-#ppt_h*1.125000"/>
                                          </p:val>
                                        </p:tav>
                                        <p:tav tm="100000">
                                          <p:val>
                                            <p:strVal val="#ppt_y"/>
                                          </p:val>
                                        </p:tav>
                                      </p:tavLst>
                                    </p:anim>
                                    <p:animEffect transition="in" filter="wipe(down)">
                                      <p:cBhvr>
                                        <p:cTn id="8" dur="250"/>
                                        <p:tgtEl>
                                          <p:spTgt spid="34"/>
                                        </p:tgtEl>
                                      </p:cBhvr>
                                    </p:animEffect>
                                  </p:childTnLst>
                                </p:cTn>
                              </p:par>
                            </p:childTnLst>
                          </p:cTn>
                        </p:par>
                        <p:par>
                          <p:cTn id="9" fill="hold">
                            <p:stCondLst>
                              <p:cond delay="500"/>
                            </p:stCondLst>
                            <p:childTnLst>
                              <p:par>
                                <p:cTn id="10" presetID="12" presetClass="entr" presetSubtype="1" fill="hold" nodeType="afterEffect">
                                  <p:stCondLst>
                                    <p:cond delay="25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250"/>
                                        <p:tgtEl>
                                          <p:spTgt spid="37"/>
                                        </p:tgtEl>
                                        <p:attrNameLst>
                                          <p:attrName>ppt_y</p:attrName>
                                        </p:attrNameLst>
                                      </p:cBhvr>
                                      <p:tavLst>
                                        <p:tav tm="0">
                                          <p:val>
                                            <p:strVal val="#ppt_y-#ppt_h*1.125000"/>
                                          </p:val>
                                        </p:tav>
                                        <p:tav tm="100000">
                                          <p:val>
                                            <p:strVal val="#ppt_y"/>
                                          </p:val>
                                        </p:tav>
                                      </p:tavLst>
                                    </p:anim>
                                    <p:animEffect transition="in" filter="wipe(down)">
                                      <p:cBhvr>
                                        <p:cTn id="13" dur="250"/>
                                        <p:tgtEl>
                                          <p:spTgt spid="37"/>
                                        </p:tgtEl>
                                      </p:cBhvr>
                                    </p:animEffect>
                                  </p:childTnLst>
                                </p:cTn>
                              </p:par>
                            </p:childTnLst>
                          </p:cTn>
                        </p:par>
                        <p:par>
                          <p:cTn id="14" fill="hold">
                            <p:stCondLst>
                              <p:cond delay="1000"/>
                            </p:stCondLst>
                            <p:childTnLst>
                              <p:par>
                                <p:cTn id="15" presetID="12" presetClass="entr" presetSubtype="1" fill="hold" nodeType="afterEffect">
                                  <p:stCondLst>
                                    <p:cond delay="25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250"/>
                                        <p:tgtEl>
                                          <p:spTgt spid="40"/>
                                        </p:tgtEl>
                                        <p:attrNameLst>
                                          <p:attrName>ppt_y</p:attrName>
                                        </p:attrNameLst>
                                      </p:cBhvr>
                                      <p:tavLst>
                                        <p:tav tm="0">
                                          <p:val>
                                            <p:strVal val="#ppt_y-#ppt_h*1.125000"/>
                                          </p:val>
                                        </p:tav>
                                        <p:tav tm="100000">
                                          <p:val>
                                            <p:strVal val="#ppt_y"/>
                                          </p:val>
                                        </p:tav>
                                      </p:tavLst>
                                    </p:anim>
                                    <p:animEffect transition="in" filter="wipe(down)">
                                      <p:cBhvr>
                                        <p:cTn id="18" dur="250"/>
                                        <p:tgtEl>
                                          <p:spTgt spid="40"/>
                                        </p:tgtEl>
                                      </p:cBhvr>
                                    </p:animEffect>
                                  </p:childTnLst>
                                </p:cTn>
                              </p:par>
                            </p:childTnLst>
                          </p:cTn>
                        </p:par>
                        <p:par>
                          <p:cTn id="19" fill="hold">
                            <p:stCondLst>
                              <p:cond delay="1500"/>
                            </p:stCondLst>
                            <p:childTnLst>
                              <p:par>
                                <p:cTn id="20" presetID="12" presetClass="entr" presetSubtype="1" fill="hold" nodeType="afterEffect">
                                  <p:stCondLst>
                                    <p:cond delay="25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250"/>
                                        <p:tgtEl>
                                          <p:spTgt spid="43"/>
                                        </p:tgtEl>
                                        <p:attrNameLst>
                                          <p:attrName>ppt_y</p:attrName>
                                        </p:attrNameLst>
                                      </p:cBhvr>
                                      <p:tavLst>
                                        <p:tav tm="0">
                                          <p:val>
                                            <p:strVal val="#ppt_y-#ppt_h*1.125000"/>
                                          </p:val>
                                        </p:tav>
                                        <p:tav tm="100000">
                                          <p:val>
                                            <p:strVal val="#ppt_y"/>
                                          </p:val>
                                        </p:tav>
                                      </p:tavLst>
                                    </p:anim>
                                    <p:animEffect transition="in" filter="wipe(down)">
                                      <p:cBhvr>
                                        <p:cTn id="23" dur="250"/>
                                        <p:tgtEl>
                                          <p:spTgt spid="43"/>
                                        </p:tgtEl>
                                      </p:cBhvr>
                                    </p:animEffect>
                                  </p:childTnLst>
                                </p:cTn>
                              </p:par>
                            </p:childTnLst>
                          </p:cTn>
                        </p:par>
                        <p:par>
                          <p:cTn id="24" fill="hold">
                            <p:stCondLst>
                              <p:cond delay="2000"/>
                            </p:stCondLst>
                            <p:childTnLst>
                              <p:par>
                                <p:cTn id="25" presetID="12" presetClass="entr" presetSubtype="1" fill="hold" nodeType="afterEffect">
                                  <p:stCondLst>
                                    <p:cond delay="25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250"/>
                                        <p:tgtEl>
                                          <p:spTgt spid="46"/>
                                        </p:tgtEl>
                                        <p:attrNameLst>
                                          <p:attrName>ppt_y</p:attrName>
                                        </p:attrNameLst>
                                      </p:cBhvr>
                                      <p:tavLst>
                                        <p:tav tm="0">
                                          <p:val>
                                            <p:strVal val="#ppt_y-#ppt_h*1.125000"/>
                                          </p:val>
                                        </p:tav>
                                        <p:tav tm="100000">
                                          <p:val>
                                            <p:strVal val="#ppt_y"/>
                                          </p:val>
                                        </p:tav>
                                      </p:tavLst>
                                    </p:anim>
                                    <p:animEffect transition="in" filter="wipe(down)">
                                      <p:cBhvr>
                                        <p:cTn id="28"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1142244644"/>
              </p:ext>
            </p:extLst>
          </p:nvPr>
        </p:nvGraphicFramePr>
        <p:xfrm>
          <a:off x="398440" y="1804958"/>
          <a:ext cx="8355573" cy="3703320"/>
        </p:xfrm>
        <a:graphic>
          <a:graphicData uri="http://schemas.openxmlformats.org/drawingml/2006/table">
            <a:tbl>
              <a:tblPr firstRow="1" bandRow="1">
                <a:tableStyleId>{5C22544A-7EE6-4342-B048-85BDC9FD1C3A}</a:tableStyleId>
              </a:tblPr>
              <a:tblGrid>
                <a:gridCol w="1531692"/>
                <a:gridCol w="4848428"/>
                <a:gridCol w="1975453"/>
              </a:tblGrid>
              <a:tr h="318685">
                <a:tc>
                  <a:txBody>
                    <a:bodyPr/>
                    <a:lstStyle/>
                    <a:p>
                      <a:pPr algn="ctr"/>
                      <a:r>
                        <a:rPr lang="zh-CN" altLang="en-US" sz="1800" dirty="0" smtClean="0"/>
                        <a:t>测试类型</a:t>
                      </a:r>
                      <a:endParaRPr lang="zh-CN" altLang="en-US" sz="1800" dirty="0"/>
                    </a:p>
                  </a:txBody>
                  <a:tcPr marL="68580" marR="68580" marT="34290" marB="34290"/>
                </a:tc>
                <a:tc>
                  <a:txBody>
                    <a:bodyPr/>
                    <a:lstStyle/>
                    <a:p>
                      <a:pPr algn="ctr"/>
                      <a:r>
                        <a:rPr lang="zh-CN" altLang="en-US" sz="1800" dirty="0" smtClean="0"/>
                        <a:t>测试内容</a:t>
                      </a:r>
                      <a:endParaRPr lang="zh-CN" altLang="en-US" sz="1800" dirty="0"/>
                    </a:p>
                  </a:txBody>
                  <a:tcPr marL="68580" marR="68580" marT="34290" marB="34290"/>
                </a:tc>
                <a:tc>
                  <a:txBody>
                    <a:bodyPr/>
                    <a:lstStyle/>
                    <a:p>
                      <a:pPr algn="ctr"/>
                      <a:r>
                        <a:rPr lang="zh-CN" altLang="en-US" sz="1800" dirty="0" smtClean="0"/>
                        <a:t>测试结果</a:t>
                      </a:r>
                      <a:endParaRPr lang="zh-CN" altLang="en-US" sz="1800" dirty="0"/>
                    </a:p>
                  </a:txBody>
                  <a:tcPr marL="68580" marR="68580" marT="34290" marB="34290"/>
                </a:tc>
              </a:tr>
              <a:tr h="323111">
                <a:tc rowSpan="7">
                  <a:txBody>
                    <a:bodyPr/>
                    <a:lstStyle/>
                    <a:p>
                      <a:endParaRPr lang="en-US" altLang="zh-CN" sz="1800" dirty="0" smtClean="0"/>
                    </a:p>
                    <a:p>
                      <a:endParaRPr lang="en-US" altLang="zh-CN" sz="1800" dirty="0" smtClean="0"/>
                    </a:p>
                    <a:p>
                      <a:pPr algn="ctr"/>
                      <a:endParaRPr lang="en-US" altLang="zh-CN" sz="1800" dirty="0" smtClean="0"/>
                    </a:p>
                    <a:p>
                      <a:pPr algn="ctr"/>
                      <a:r>
                        <a:rPr lang="zh-CN" altLang="en-US" sz="1800" dirty="0" smtClean="0"/>
                        <a:t>功能测试</a:t>
                      </a:r>
                      <a:endParaRPr lang="zh-CN" altLang="en-US" sz="1800" dirty="0"/>
                    </a:p>
                  </a:txBody>
                  <a:tcPr marL="68580" marR="68580" marT="34290" marB="34290"/>
                </a:tc>
                <a:tc>
                  <a:txBody>
                    <a:bodyPr/>
                    <a:lstStyle/>
                    <a:p>
                      <a:pPr algn="l"/>
                      <a:r>
                        <a:rPr lang="zh-CN" altLang="en-US" sz="1800" dirty="0" smtClean="0"/>
                        <a:t>创建应用，并构造不同的配置</a:t>
                      </a:r>
                      <a:endParaRPr lang="zh-CN" altLang="en-US" sz="1800" dirty="0"/>
                    </a:p>
                  </a:txBody>
                  <a:tcPr marL="68580" marR="68580" marT="34290" marB="34290"/>
                </a:tc>
                <a:tc>
                  <a:txBody>
                    <a:bodyPr/>
                    <a:lstStyle/>
                    <a:p>
                      <a:r>
                        <a:rPr lang="zh-CN" altLang="en-US" sz="1800" dirty="0" smtClean="0"/>
                        <a:t>对应执行结果正确</a:t>
                      </a:r>
                      <a:endParaRPr lang="zh-CN" altLang="en-US" sz="1800" dirty="0"/>
                    </a:p>
                  </a:txBody>
                  <a:tcPr marL="68580" marR="68580" marT="34290" marB="34290"/>
                </a:tc>
              </a:tr>
              <a:tr h="323111">
                <a:tc vMerge="1">
                  <a:txBody>
                    <a:bodyPr/>
                    <a:lstStyle/>
                    <a:p>
                      <a:endParaRPr lang="zh-CN" altLang="en-US" sz="1800" dirty="0"/>
                    </a:p>
                  </a:txBody>
                  <a:tcPr marL="68580" marR="68580" marT="34290" marB="34290"/>
                </a:tc>
                <a:tc>
                  <a:txBody>
                    <a:bodyPr/>
                    <a:lstStyle/>
                    <a:p>
                      <a:r>
                        <a:rPr lang="zh-CN" altLang="en-US" sz="1800" dirty="0" smtClean="0"/>
                        <a:t>对应用进行滚动升级</a:t>
                      </a:r>
                      <a:endParaRPr lang="zh-CN" altLang="en-US" sz="1800" dirty="0"/>
                    </a:p>
                  </a:txBody>
                  <a:tcPr marL="68580" marR="68580" marT="34290" marB="34290"/>
                </a:tc>
                <a:tc>
                  <a:txBody>
                    <a:bodyPr/>
                    <a:lstStyle/>
                    <a:p>
                      <a:r>
                        <a:rPr lang="zh-CN" altLang="en-US" sz="1800" dirty="0" smtClean="0"/>
                        <a:t>应用正常升级</a:t>
                      </a:r>
                      <a:endParaRPr lang="zh-CN" altLang="en-US" sz="1800" dirty="0"/>
                    </a:p>
                  </a:txBody>
                  <a:tcPr marL="68580" marR="68580" marT="34290" marB="34290"/>
                </a:tc>
              </a:tr>
              <a:tr h="323111">
                <a:tc vMerge="1">
                  <a:txBody>
                    <a:bodyPr/>
                    <a:lstStyle/>
                    <a:p>
                      <a:endParaRPr lang="zh-CN" altLang="en-US" sz="1800" dirty="0"/>
                    </a:p>
                  </a:txBody>
                  <a:tcPr marL="68580" marR="68580" marT="34290" marB="34290"/>
                </a:tc>
                <a:tc>
                  <a:txBody>
                    <a:bodyPr/>
                    <a:lstStyle/>
                    <a:p>
                      <a:r>
                        <a:rPr lang="zh-CN" altLang="en-US" sz="1800" dirty="0" smtClean="0"/>
                        <a:t>将应用回滚到历史版本</a:t>
                      </a:r>
                      <a:endParaRPr lang="zh-CN" altLang="en-US" sz="1800" dirty="0"/>
                    </a:p>
                  </a:txBody>
                  <a:tcPr marL="68580" marR="68580" marT="34290" marB="34290"/>
                </a:tc>
                <a:tc>
                  <a:txBody>
                    <a:bodyPr/>
                    <a:lstStyle/>
                    <a:p>
                      <a:r>
                        <a:rPr lang="zh-CN" altLang="en-US" sz="1800" dirty="0" smtClean="0"/>
                        <a:t>应用正常回滚</a:t>
                      </a:r>
                      <a:endParaRPr lang="zh-CN" altLang="en-US" sz="1800" dirty="0"/>
                    </a:p>
                  </a:txBody>
                  <a:tcPr marL="68580" marR="68580" marT="34290" marB="34290"/>
                </a:tc>
              </a:tr>
              <a:tr h="323111">
                <a:tc vMerge="1">
                  <a:txBody>
                    <a:bodyPr/>
                    <a:lstStyle/>
                    <a:p>
                      <a:endParaRPr lang="zh-CN" altLang="en-US" sz="1800" dirty="0"/>
                    </a:p>
                  </a:txBody>
                  <a:tcPr marL="68580" marR="68580" marT="34290" marB="34290"/>
                </a:tc>
                <a:tc>
                  <a:txBody>
                    <a:bodyPr/>
                    <a:lstStyle/>
                    <a:p>
                      <a:r>
                        <a:rPr lang="zh-CN" altLang="en-US" sz="1800" dirty="0" smtClean="0"/>
                        <a:t>从本地上传镜像，并用该镜像创建应用</a:t>
                      </a:r>
                      <a:endParaRPr lang="zh-CN" altLang="en-US" sz="1800" dirty="0"/>
                    </a:p>
                  </a:txBody>
                  <a:tcPr marL="68580" marR="68580" marT="34290" marB="34290"/>
                </a:tc>
                <a:tc>
                  <a:txBody>
                    <a:bodyPr/>
                    <a:lstStyle/>
                    <a:p>
                      <a:r>
                        <a:rPr lang="zh-CN" altLang="en-US" sz="1800" dirty="0" smtClean="0"/>
                        <a:t>创建成功</a:t>
                      </a:r>
                      <a:endParaRPr lang="zh-CN" altLang="en-US" sz="1800" dirty="0"/>
                    </a:p>
                  </a:txBody>
                  <a:tcPr marL="68580" marR="68580" marT="34290" marB="34290"/>
                </a:tc>
              </a:tr>
              <a:tr h="323111">
                <a:tc vMerge="1">
                  <a:txBody>
                    <a:bodyPr/>
                    <a:lstStyle/>
                    <a:p>
                      <a:endParaRPr lang="zh-CN" altLang="en-US" sz="1800" dirty="0"/>
                    </a:p>
                  </a:txBody>
                  <a:tcPr marL="68580" marR="68580" marT="34290" marB="34290"/>
                </a:tc>
                <a:tc>
                  <a:txBody>
                    <a:bodyPr/>
                    <a:lstStyle/>
                    <a:p>
                      <a:r>
                        <a:rPr lang="zh-CN" altLang="en-US" sz="1800" dirty="0" smtClean="0"/>
                        <a:t>从本地上传</a:t>
                      </a:r>
                      <a:r>
                        <a:rPr lang="en-US" altLang="zh-CN" sz="1800" dirty="0" smtClean="0"/>
                        <a:t>war</a:t>
                      </a:r>
                      <a:r>
                        <a:rPr lang="zh-CN" altLang="en-US" sz="1800" dirty="0" smtClean="0"/>
                        <a:t>包，自动生成</a:t>
                      </a:r>
                      <a:r>
                        <a:rPr lang="en-US" altLang="zh-CN" sz="1800" dirty="0" err="1" smtClean="0"/>
                        <a:t>Docker</a:t>
                      </a:r>
                      <a:r>
                        <a:rPr lang="zh-CN" altLang="en-US" sz="1800" dirty="0" smtClean="0"/>
                        <a:t>镜像</a:t>
                      </a:r>
                      <a:endParaRPr lang="zh-CN" altLang="en-US" sz="1800" dirty="0"/>
                    </a:p>
                  </a:txBody>
                  <a:tcPr marL="68580" marR="68580" marT="34290" marB="34290"/>
                </a:tc>
                <a:tc>
                  <a:txBody>
                    <a:bodyPr/>
                    <a:lstStyle/>
                    <a:p>
                      <a:r>
                        <a:rPr lang="zh-CN" altLang="en-US" sz="1800" dirty="0" smtClean="0"/>
                        <a:t>功能正常</a:t>
                      </a:r>
                      <a:endParaRPr lang="zh-CN" altLang="en-US" sz="1800" dirty="0"/>
                    </a:p>
                  </a:txBody>
                  <a:tcPr marL="68580" marR="68580" marT="34290" marB="34290"/>
                </a:tc>
              </a:tr>
              <a:tr h="323111">
                <a:tc vMerge="1">
                  <a:txBody>
                    <a:bodyPr/>
                    <a:lstStyle/>
                    <a:p>
                      <a:endParaRPr lang="zh-CN" altLang="en-US" sz="1800" dirty="0"/>
                    </a:p>
                  </a:txBody>
                  <a:tcPr marL="68580" marR="68580" marT="34290" marB="34290"/>
                </a:tc>
                <a:tc>
                  <a:txBody>
                    <a:bodyPr/>
                    <a:lstStyle/>
                    <a:p>
                      <a:r>
                        <a:rPr lang="zh-CN" altLang="en-US" sz="1800" dirty="0" smtClean="0"/>
                        <a:t>创建项目并进行资源总量设置</a:t>
                      </a:r>
                      <a:endParaRPr lang="zh-CN" altLang="en-US" sz="1800" dirty="0"/>
                    </a:p>
                  </a:txBody>
                  <a:tcPr marL="68580" marR="68580" marT="34290" marB="34290"/>
                </a:tc>
                <a:tc>
                  <a:txBody>
                    <a:bodyPr/>
                    <a:lstStyle/>
                    <a:p>
                      <a:r>
                        <a:rPr lang="zh-CN" altLang="en-US" sz="1800" dirty="0" smtClean="0"/>
                        <a:t>创建成功</a:t>
                      </a:r>
                      <a:endParaRPr lang="zh-CN" altLang="en-US" sz="1800" dirty="0"/>
                    </a:p>
                  </a:txBody>
                  <a:tcPr marL="68580" marR="68580" marT="34290" marB="34290"/>
                </a:tc>
              </a:tr>
              <a:tr h="323111">
                <a:tc vMerge="1">
                  <a:txBody>
                    <a:bodyPr/>
                    <a:lstStyle/>
                    <a:p>
                      <a:endParaRPr lang="zh-CN" altLang="en-US" sz="1800" dirty="0"/>
                    </a:p>
                  </a:txBody>
                  <a:tcPr marL="68580" marR="68580" marT="34290" marB="34290"/>
                </a:tc>
                <a:tc>
                  <a:txBody>
                    <a:bodyPr/>
                    <a:lstStyle/>
                    <a:p>
                      <a:r>
                        <a:rPr lang="zh-CN" altLang="en-US" sz="1800" dirty="0" smtClean="0"/>
                        <a:t>为项目添加配置文件集</a:t>
                      </a:r>
                      <a:endParaRPr lang="zh-CN" altLang="en-US" sz="1800" dirty="0"/>
                    </a:p>
                  </a:txBody>
                  <a:tcPr marL="68580" marR="68580" marT="34290" marB="34290"/>
                </a:tc>
                <a:tc>
                  <a:txBody>
                    <a:bodyPr/>
                    <a:lstStyle/>
                    <a:p>
                      <a:r>
                        <a:rPr lang="zh-CN" altLang="en-US" sz="1800" dirty="0" smtClean="0"/>
                        <a:t>添加成功</a:t>
                      </a:r>
                      <a:endParaRPr lang="zh-CN" altLang="en-US" sz="1800" dirty="0"/>
                    </a:p>
                  </a:txBody>
                  <a:tcPr marL="68580" marR="68580" marT="34290" marB="34290"/>
                </a:tc>
              </a:tr>
              <a:tr h="323111">
                <a:tc rowSpan="2">
                  <a:txBody>
                    <a:bodyPr/>
                    <a:lstStyle/>
                    <a:p>
                      <a:pPr algn="ctr"/>
                      <a:endParaRPr lang="en-US" altLang="zh-CN" sz="1800" dirty="0" smtClean="0"/>
                    </a:p>
                    <a:p>
                      <a:pPr algn="ctr"/>
                      <a:r>
                        <a:rPr lang="zh-CN" altLang="en-US" sz="1800" dirty="0" smtClean="0"/>
                        <a:t>性能测试</a:t>
                      </a:r>
                      <a:endParaRPr lang="zh-CN" altLang="en-US" sz="1800" dirty="0"/>
                    </a:p>
                  </a:txBody>
                  <a:tcPr marL="68580" marR="68580" marT="34290" marB="34290"/>
                </a:tc>
                <a:tc>
                  <a:txBody>
                    <a:bodyPr/>
                    <a:lstStyle/>
                    <a:p>
                      <a:r>
                        <a:rPr lang="zh-CN" altLang="en-US" sz="1800" dirty="0" smtClean="0"/>
                        <a:t>在平台上运行超过</a:t>
                      </a:r>
                      <a:r>
                        <a:rPr lang="en-US" altLang="zh-CN" sz="1800" smtClean="0"/>
                        <a:t>50</a:t>
                      </a:r>
                      <a:r>
                        <a:rPr lang="zh-CN" altLang="en-US" sz="1800" dirty="0" smtClean="0"/>
                        <a:t>个应用</a:t>
                      </a:r>
                      <a:endParaRPr lang="zh-CN" altLang="en-US" sz="1800" dirty="0"/>
                    </a:p>
                  </a:txBody>
                  <a:tcPr marL="68580" marR="68580" marT="34290" marB="34290"/>
                </a:tc>
                <a:tc>
                  <a:txBody>
                    <a:bodyPr/>
                    <a:lstStyle/>
                    <a:p>
                      <a:r>
                        <a:rPr lang="zh-CN" altLang="en-US" sz="1800" dirty="0" smtClean="0"/>
                        <a:t>所有应用正常运行</a:t>
                      </a:r>
                      <a:endParaRPr lang="zh-CN" altLang="en-US" sz="1800" dirty="0"/>
                    </a:p>
                  </a:txBody>
                  <a:tcPr marL="68580" marR="68580" marT="34290" marB="34290"/>
                </a:tc>
              </a:tr>
              <a:tr h="323111">
                <a:tc vMerge="1">
                  <a:txBody>
                    <a:bodyPr/>
                    <a:lstStyle/>
                    <a:p>
                      <a:endParaRPr lang="zh-CN" altLang="en-US" sz="1800" dirty="0"/>
                    </a:p>
                  </a:txBody>
                  <a:tcPr marL="68580" marR="68580" marT="34290" marB="34290"/>
                </a:tc>
                <a:tc>
                  <a:txBody>
                    <a:bodyPr/>
                    <a:lstStyle/>
                    <a:p>
                      <a:r>
                        <a:rPr lang="zh-CN" altLang="en-US" sz="1800" dirty="0" smtClean="0"/>
                        <a:t>使用同一个镜像创建应用，每次配置不同的</a:t>
                      </a:r>
                      <a:r>
                        <a:rPr lang="en-US" altLang="zh-CN" sz="1800" dirty="0" smtClean="0"/>
                        <a:t>CPU</a:t>
                      </a:r>
                      <a:r>
                        <a:rPr lang="zh-CN" altLang="en-US" sz="1800" dirty="0" smtClean="0"/>
                        <a:t>、</a:t>
                      </a:r>
                      <a:r>
                        <a:rPr lang="en-US" altLang="zh-CN" sz="1800" dirty="0" smtClean="0"/>
                        <a:t>Memory</a:t>
                      </a:r>
                      <a:r>
                        <a:rPr lang="zh-CN" altLang="en-US" sz="1800" dirty="0" smtClean="0"/>
                        <a:t>资源</a:t>
                      </a:r>
                      <a:endParaRPr lang="zh-CN" altLang="en-US" sz="1800" dirty="0"/>
                    </a:p>
                  </a:txBody>
                  <a:tcPr marL="68580" marR="68580" marT="34290" marB="34290"/>
                </a:tc>
                <a:tc>
                  <a:txBody>
                    <a:bodyPr/>
                    <a:lstStyle/>
                    <a:p>
                      <a:r>
                        <a:rPr lang="zh-CN" altLang="en-US" sz="1800" dirty="0" smtClean="0"/>
                        <a:t>应用启动速度受资源大小影响</a:t>
                      </a:r>
                      <a:endParaRPr lang="zh-CN" altLang="en-US" sz="1800" dirty="0"/>
                    </a:p>
                  </a:txBody>
                  <a:tcPr marL="68580" marR="68580" marT="34290" marB="34290"/>
                </a:tc>
              </a:tr>
            </a:tbl>
          </a:graphicData>
        </a:graphic>
      </p:graphicFrame>
      <p:sp>
        <p:nvSpPr>
          <p:cNvPr id="8" name="矩形 109"/>
          <p:cNvSpPr>
            <a:spLocks noChangeArrowheads="1"/>
          </p:cNvSpPr>
          <p:nvPr/>
        </p:nvSpPr>
        <p:spPr bwMode="auto">
          <a:xfrm>
            <a:off x="2967807" y="57753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smtClean="0">
                <a:solidFill>
                  <a:schemeClr val="accent1">
                    <a:lumMod val="50000"/>
                  </a:schemeClr>
                </a:solidFill>
                <a:latin typeface="Arial" panose="020B0604020202020204" pitchFamily="34" charset="0"/>
              </a:rPr>
              <a:t>功能测试</a:t>
            </a:r>
            <a:endParaRPr lang="zh-CN" altLang="en-US" sz="2400" dirty="0">
              <a:solidFill>
                <a:schemeClr val="accent1">
                  <a:lumMod val="50000"/>
                </a:schemeClr>
              </a:solidFill>
              <a:latin typeface="Arial" panose="020B0604020202020204" pitchFamily="34" charset="0"/>
            </a:endParaRPr>
          </a:p>
        </p:txBody>
      </p:sp>
      <p:sp>
        <p:nvSpPr>
          <p:cNvPr id="9" name="TextBox 108"/>
          <p:cNvSpPr txBox="1">
            <a:spLocks noChangeArrowheads="1"/>
          </p:cNvSpPr>
          <p:nvPr/>
        </p:nvSpPr>
        <p:spPr bwMode="auto">
          <a:xfrm>
            <a:off x="975958" y="512094"/>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系统测试</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98440" y="415097"/>
            <a:ext cx="577517" cy="778772"/>
            <a:chOff x="-1" y="950495"/>
            <a:chExt cx="2382255" cy="3212432"/>
          </a:xfrm>
        </p:grpSpPr>
        <p:sp>
          <p:nvSpPr>
            <p:cNvPr id="11" name="等腰三角形 10"/>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24482556"/>
      </p:ext>
    </p:extLst>
  </p:cSld>
  <p:clrMapOvr>
    <a:masterClrMapping/>
  </p:clrMapOvr>
  <mc:AlternateContent xmlns:mc="http://schemas.openxmlformats.org/markup-compatibility/2006" xmlns:p14="http://schemas.microsoft.com/office/powerpoint/2010/main">
    <mc:Choice Requires="p14">
      <p:transition spd="slow" p14:dur="2000" advTm="3520"/>
    </mc:Choice>
    <mc:Fallback xmlns="">
      <p:transition spd="slow" advTm="352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108"/>
          <p:cNvSpPr txBox="1">
            <a:spLocks noChangeArrowheads="1"/>
          </p:cNvSpPr>
          <p:nvPr/>
        </p:nvSpPr>
        <p:spPr bwMode="auto">
          <a:xfrm>
            <a:off x="975958" y="512094"/>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smtClean="0">
                <a:solidFill>
                  <a:schemeClr val="accent4">
                    <a:lumMod val="50000"/>
                  </a:schemeClr>
                </a:solidFill>
                <a:latin typeface="微软雅黑" panose="020B0503020204020204" pitchFamily="34" charset="-122"/>
                <a:ea typeface="微软雅黑" panose="020B0503020204020204" pitchFamily="34" charset="-122"/>
              </a:rPr>
              <a:t>结论</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398440" y="415097"/>
            <a:ext cx="577517" cy="778772"/>
            <a:chOff x="-1" y="950495"/>
            <a:chExt cx="2382255" cy="3212432"/>
          </a:xfrm>
        </p:grpSpPr>
        <p:sp>
          <p:nvSpPr>
            <p:cNvPr id="35" name="等腰三角形 34"/>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a:grpSpLocks/>
          </p:cNvGrpSpPr>
          <p:nvPr/>
        </p:nvGrpSpPr>
        <p:grpSpPr bwMode="auto">
          <a:xfrm>
            <a:off x="1966847" y="4671508"/>
            <a:ext cx="1301750" cy="1303338"/>
            <a:chOff x="3577091" y="4859316"/>
            <a:chExt cx="1302527" cy="1302527"/>
          </a:xfrm>
        </p:grpSpPr>
        <p:sp>
          <p:nvSpPr>
            <p:cNvPr id="38" name="椭圆 37"/>
            <p:cNvSpPr/>
            <p:nvPr/>
          </p:nvSpPr>
          <p:spPr>
            <a:xfrm>
              <a:off x="3602506" y="4879941"/>
              <a:ext cx="1259639" cy="1261277"/>
            </a:xfrm>
            <a:prstGeom prst="ellipse">
              <a:avLst/>
            </a:prstGeom>
            <a:solidFill>
              <a:schemeClr val="bg1"/>
            </a:solidFill>
            <a:ln>
              <a:noFill/>
            </a:ln>
            <a:effectLst>
              <a:outerShdw blurRad="165100" dist="38100" dir="4560000" sx="107000" sy="107000" algn="ctr"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9" name="组合 15"/>
            <p:cNvGrpSpPr>
              <a:grpSpLocks/>
            </p:cNvGrpSpPr>
            <p:nvPr/>
          </p:nvGrpSpPr>
          <p:grpSpPr bwMode="auto">
            <a:xfrm>
              <a:off x="3577091" y="4859316"/>
              <a:ext cx="1302527" cy="1302527"/>
              <a:chOff x="7370862" y="3365017"/>
              <a:chExt cx="1302527" cy="1302527"/>
            </a:xfrm>
          </p:grpSpPr>
          <p:sp>
            <p:nvSpPr>
              <p:cNvPr id="40" name="椭圆 39"/>
              <p:cNvSpPr/>
              <p:nvPr/>
            </p:nvSpPr>
            <p:spPr>
              <a:xfrm>
                <a:off x="7370862" y="3365017"/>
                <a:ext cx="1302527" cy="13025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1" name="椭圆 40"/>
              <p:cNvSpPr/>
              <p:nvPr/>
            </p:nvSpPr>
            <p:spPr>
              <a:xfrm>
                <a:off x="7434400" y="3455449"/>
                <a:ext cx="1140505" cy="113911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42" name="组合 41"/>
              <p:cNvGrpSpPr/>
              <p:nvPr/>
            </p:nvGrpSpPr>
            <p:grpSpPr>
              <a:xfrm>
                <a:off x="7512714" y="3506870"/>
                <a:ext cx="1018824" cy="1018824"/>
                <a:chOff x="3313641" y="5273557"/>
                <a:chExt cx="1018824" cy="1018824"/>
              </a:xfrm>
              <a:solidFill>
                <a:schemeClr val="bg1">
                  <a:lumMod val="50000"/>
                </a:schemeClr>
              </a:solidFill>
            </p:grpSpPr>
            <p:sp>
              <p:nvSpPr>
                <p:cNvPr id="43" name="椭圆 42"/>
                <p:cNvSpPr/>
                <p:nvPr/>
              </p:nvSpPr>
              <p:spPr>
                <a:xfrm>
                  <a:off x="3313641" y="5273557"/>
                  <a:ext cx="1018824" cy="101882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4" name="图片 43"/>
                <p:cNvPicPr>
                  <a:picLocks noChangeAspect="1"/>
                </p:cNvPicPr>
                <p:nvPr/>
              </p:nvPicPr>
              <p:blipFill>
                <a:blip r:embed="rId2" cstate="print">
                  <a:extLst/>
                </a:blip>
                <a:stretch>
                  <a:fillRect/>
                </a:stretch>
              </p:blipFill>
              <p:spPr>
                <a:xfrm>
                  <a:off x="3530000" y="5464142"/>
                  <a:ext cx="637653" cy="637653"/>
                </a:xfrm>
                <a:prstGeom prst="rect">
                  <a:avLst/>
                </a:prstGeom>
                <a:grpFill/>
              </p:spPr>
            </p:pic>
          </p:grpSp>
        </p:grpSp>
      </p:grpSp>
      <p:grpSp>
        <p:nvGrpSpPr>
          <p:cNvPr id="45" name="组合 44"/>
          <p:cNvGrpSpPr>
            <a:grpSpLocks/>
          </p:cNvGrpSpPr>
          <p:nvPr/>
        </p:nvGrpSpPr>
        <p:grpSpPr bwMode="auto">
          <a:xfrm>
            <a:off x="1026919" y="3297544"/>
            <a:ext cx="1723795" cy="1740875"/>
            <a:chOff x="8366310" y="982210"/>
            <a:chExt cx="1761412" cy="1761412"/>
          </a:xfrm>
        </p:grpSpPr>
        <p:sp>
          <p:nvSpPr>
            <p:cNvPr id="46" name="椭圆 45"/>
            <p:cNvSpPr/>
            <p:nvPr/>
          </p:nvSpPr>
          <p:spPr>
            <a:xfrm>
              <a:off x="8366310" y="982210"/>
              <a:ext cx="1761412" cy="1761412"/>
            </a:xfrm>
            <a:prstGeom prst="ellipse">
              <a:avLst/>
            </a:prstGeom>
            <a:solidFill>
              <a:schemeClr val="bg1"/>
            </a:solidFill>
            <a:ln>
              <a:noFill/>
            </a:ln>
            <a:effectLst>
              <a:outerShdw blurRad="165100" dist="38100" dir="4560000" sx="107000" sy="107000" algn="ctr"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47" name="组合 23"/>
            <p:cNvGrpSpPr>
              <a:grpSpLocks/>
            </p:cNvGrpSpPr>
            <p:nvPr/>
          </p:nvGrpSpPr>
          <p:grpSpPr bwMode="auto">
            <a:xfrm>
              <a:off x="8493624" y="1109524"/>
              <a:ext cx="1506784" cy="1506784"/>
              <a:chOff x="8382512" y="3345501"/>
              <a:chExt cx="1506784" cy="1506784"/>
            </a:xfrm>
          </p:grpSpPr>
          <p:sp>
            <p:nvSpPr>
              <p:cNvPr id="48" name="椭圆 47"/>
              <p:cNvSpPr/>
              <p:nvPr/>
            </p:nvSpPr>
            <p:spPr>
              <a:xfrm>
                <a:off x="8382146" y="3345135"/>
                <a:ext cx="1507515" cy="150751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49" name="组合 25"/>
              <p:cNvGrpSpPr>
                <a:grpSpLocks/>
              </p:cNvGrpSpPr>
              <p:nvPr/>
            </p:nvGrpSpPr>
            <p:grpSpPr bwMode="auto">
              <a:xfrm>
                <a:off x="8466011" y="3429000"/>
                <a:ext cx="1339787" cy="1339787"/>
                <a:chOff x="8466011" y="3429000"/>
                <a:chExt cx="1339787" cy="1339787"/>
              </a:xfrm>
            </p:grpSpPr>
            <p:sp>
              <p:nvSpPr>
                <p:cNvPr id="50" name="椭圆 49"/>
                <p:cNvSpPr/>
                <p:nvPr/>
              </p:nvSpPr>
              <p:spPr>
                <a:xfrm>
                  <a:off x="8466250" y="3429238"/>
                  <a:ext cx="1339308" cy="1339308"/>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1" name="图片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63158" y="3526147"/>
                  <a:ext cx="1145492" cy="1145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52" name="组合 51"/>
          <p:cNvGrpSpPr>
            <a:grpSpLocks/>
          </p:cNvGrpSpPr>
          <p:nvPr/>
        </p:nvGrpSpPr>
        <p:grpSpPr bwMode="auto">
          <a:xfrm>
            <a:off x="229679" y="1663305"/>
            <a:ext cx="1959454" cy="1878123"/>
            <a:chOff x="1050521" y="1349635"/>
            <a:chExt cx="2094543" cy="2094543"/>
          </a:xfrm>
        </p:grpSpPr>
        <p:sp>
          <p:nvSpPr>
            <p:cNvPr id="53" name="椭圆 52"/>
            <p:cNvSpPr/>
            <p:nvPr/>
          </p:nvSpPr>
          <p:spPr>
            <a:xfrm>
              <a:off x="1050521" y="1349635"/>
              <a:ext cx="2094543" cy="2094543"/>
            </a:xfrm>
            <a:prstGeom prst="ellipse">
              <a:avLst/>
            </a:prstGeom>
            <a:solidFill>
              <a:schemeClr val="bg1"/>
            </a:solidFill>
            <a:ln>
              <a:noFill/>
            </a:ln>
            <a:effectLst>
              <a:outerShdw blurRad="165100" dist="38100" dir="4560000" sx="107000" sy="107000" algn="ctr" rotWithShape="0">
                <a:schemeClr val="bg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4" name="组合 53"/>
            <p:cNvGrpSpPr/>
            <p:nvPr/>
          </p:nvGrpSpPr>
          <p:grpSpPr>
            <a:xfrm>
              <a:off x="1162299" y="1461413"/>
              <a:ext cx="1870989" cy="1870989"/>
              <a:chOff x="640113" y="1539448"/>
              <a:chExt cx="1870989" cy="1870989"/>
            </a:xfrm>
            <a:effectLst>
              <a:outerShdw dist="50800" sx="1000" sy="1000" algn="ctr" rotWithShape="0">
                <a:schemeClr val="bg2"/>
              </a:outerShdw>
            </a:effectLst>
          </p:grpSpPr>
          <p:sp>
            <p:nvSpPr>
              <p:cNvPr id="55" name="椭圆 54"/>
              <p:cNvSpPr/>
              <p:nvPr/>
            </p:nvSpPr>
            <p:spPr>
              <a:xfrm>
                <a:off x="640113" y="1539448"/>
                <a:ext cx="1870989" cy="187098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6" name="组合 55"/>
              <p:cNvGrpSpPr/>
              <p:nvPr/>
            </p:nvGrpSpPr>
            <p:grpSpPr>
              <a:xfrm>
                <a:off x="762809" y="1662144"/>
                <a:ext cx="1625600" cy="1625600"/>
                <a:chOff x="762809" y="1662144"/>
                <a:chExt cx="1625600" cy="1625600"/>
              </a:xfrm>
              <a:solidFill>
                <a:schemeClr val="bg1">
                  <a:lumMod val="50000"/>
                </a:schemeClr>
              </a:solidFill>
            </p:grpSpPr>
            <p:sp>
              <p:nvSpPr>
                <p:cNvPr id="57" name="椭圆 56"/>
                <p:cNvSpPr/>
                <p:nvPr/>
              </p:nvSpPr>
              <p:spPr>
                <a:xfrm>
                  <a:off x="762809" y="1662144"/>
                  <a:ext cx="1625600" cy="1625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8" name="图片 57"/>
                <p:cNvPicPr>
                  <a:picLocks noChangeAspect="1"/>
                </p:cNvPicPr>
                <p:nvPr/>
              </p:nvPicPr>
              <p:blipFill>
                <a:blip r:embed="rId4">
                  <a:extLst/>
                </a:blip>
                <a:stretch>
                  <a:fillRect/>
                </a:stretch>
              </p:blipFill>
              <p:spPr>
                <a:xfrm flipV="1">
                  <a:off x="1091325" y="1978784"/>
                  <a:ext cx="868104" cy="868104"/>
                </a:xfrm>
                <a:prstGeom prst="rect">
                  <a:avLst/>
                </a:prstGeom>
                <a:grpFill/>
              </p:spPr>
            </p:pic>
          </p:grpSp>
        </p:grpSp>
      </p:grpSp>
      <p:sp>
        <p:nvSpPr>
          <p:cNvPr id="59" name="文本框 58"/>
          <p:cNvSpPr txBox="1"/>
          <p:nvPr/>
        </p:nvSpPr>
        <p:spPr>
          <a:xfrm>
            <a:off x="2544169" y="2078726"/>
            <a:ext cx="6106346" cy="1015663"/>
          </a:xfrm>
          <a:prstGeom prst="rect">
            <a:avLst/>
          </a:prstGeom>
          <a:noFill/>
        </p:spPr>
        <p:txBody>
          <a:bodyPr wrap="square">
            <a:spAutoFit/>
          </a:bodyPr>
          <a:lstStyle/>
          <a:p>
            <a:pPr fontAlgn="auto">
              <a:spcBef>
                <a:spcPts val="0"/>
              </a:spcBef>
              <a:spcAft>
                <a:spcPts val="0"/>
              </a:spcAft>
              <a:defRPr/>
            </a:pPr>
            <a:r>
              <a:rPr lang="zh-CN" altLang="en-US" sz="2000" dirty="0" smtClean="0"/>
              <a:t>         容器</a:t>
            </a:r>
            <a:r>
              <a:rPr lang="zh-CN" altLang="en-US" sz="2000" dirty="0"/>
              <a:t>云</a:t>
            </a:r>
            <a:r>
              <a:rPr lang="zh-CN" altLang="en-US" sz="2000" dirty="0" smtClean="0"/>
              <a:t>平台实现</a:t>
            </a:r>
            <a:r>
              <a:rPr lang="zh-CN" altLang="en-US" sz="2000" dirty="0"/>
              <a:t>了对集群中的应用进行</a:t>
            </a:r>
            <a:r>
              <a:rPr lang="zh-CN" altLang="zh-CN" sz="2000" dirty="0" smtClean="0"/>
              <a:t>环境</a:t>
            </a:r>
            <a:r>
              <a:rPr lang="zh-CN" altLang="en-US" sz="2000" dirty="0"/>
              <a:t>、</a:t>
            </a:r>
            <a:r>
              <a:rPr lang="zh-CN" altLang="zh-CN" sz="2000" dirty="0" smtClean="0"/>
              <a:t>存储</a:t>
            </a:r>
            <a:r>
              <a:rPr lang="zh-CN" altLang="en-US" sz="2000" dirty="0"/>
              <a:t>、</a:t>
            </a:r>
            <a:r>
              <a:rPr lang="zh-CN" altLang="zh-CN" sz="2000" dirty="0" smtClean="0"/>
              <a:t>网络</a:t>
            </a:r>
            <a:r>
              <a:rPr lang="zh-CN" altLang="en-US" sz="2000" dirty="0"/>
              <a:t>、</a:t>
            </a:r>
            <a:r>
              <a:rPr lang="zh-CN" altLang="zh-CN" sz="2000" dirty="0" smtClean="0"/>
              <a:t>弹性</a:t>
            </a:r>
            <a:r>
              <a:rPr lang="zh-CN" altLang="zh-CN" sz="2000" dirty="0"/>
              <a:t>等方面</a:t>
            </a:r>
            <a:r>
              <a:rPr lang="zh-CN" altLang="en-US" sz="2000" dirty="0"/>
              <a:t>的</a:t>
            </a:r>
            <a:r>
              <a:rPr lang="zh-CN" altLang="zh-CN" sz="2000" dirty="0" smtClean="0"/>
              <a:t>管理</a:t>
            </a:r>
            <a:r>
              <a:rPr lang="zh-CN" altLang="en-US" sz="2000" dirty="0" smtClean="0"/>
              <a:t>，免去了部署运维应用的繁琐工作。</a:t>
            </a:r>
            <a:endParaRPr lang="zh-CN" altLang="en-US" sz="2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3126830" y="3574754"/>
            <a:ext cx="5480343" cy="707886"/>
          </a:xfrm>
          <a:prstGeom prst="rect">
            <a:avLst/>
          </a:prstGeom>
          <a:noFill/>
        </p:spPr>
        <p:txBody>
          <a:bodyPr wrap="square">
            <a:spAutoFit/>
          </a:bodyPr>
          <a:lstStyle/>
          <a:p>
            <a:r>
              <a:rPr lang="en-US" altLang="zh-CN" sz="2000" dirty="0" smtClean="0"/>
              <a:t>         </a:t>
            </a:r>
            <a:r>
              <a:rPr lang="zh-CN" altLang="zh-CN" sz="2000" dirty="0" smtClean="0"/>
              <a:t>对</a:t>
            </a:r>
            <a:r>
              <a:rPr lang="zh-CN" altLang="zh-CN" sz="2000" dirty="0"/>
              <a:t>容器云平台进行了部署与功能测试，解决在部署和测试过程中发现的不足之处。</a:t>
            </a:r>
          </a:p>
        </p:txBody>
      </p:sp>
      <p:sp>
        <p:nvSpPr>
          <p:cNvPr id="61" name="文本框 60"/>
          <p:cNvSpPr txBox="1"/>
          <p:nvPr/>
        </p:nvSpPr>
        <p:spPr>
          <a:xfrm>
            <a:off x="3690643" y="4798776"/>
            <a:ext cx="4959872" cy="1015663"/>
          </a:xfrm>
          <a:prstGeom prst="rect">
            <a:avLst/>
          </a:prstGeom>
          <a:noFill/>
        </p:spPr>
        <p:txBody>
          <a:bodyPr wrap="square">
            <a:spAutoFit/>
          </a:bodyPr>
          <a:lstStyle/>
          <a:p>
            <a:r>
              <a:rPr lang="zh-CN" altLang="en-US" sz="2000" dirty="0" smtClean="0"/>
              <a:t>        未进行单个</a:t>
            </a:r>
            <a:r>
              <a:rPr lang="en-US" altLang="zh-CN" sz="2000" dirty="0" smtClean="0"/>
              <a:t>Pod</a:t>
            </a:r>
            <a:r>
              <a:rPr lang="zh-CN" altLang="en-US" sz="2000" dirty="0" smtClean="0"/>
              <a:t>支持多个容器的开发，</a:t>
            </a:r>
            <a:r>
              <a:rPr lang="zh-CN" altLang="zh-CN" sz="2000" dirty="0"/>
              <a:t>也没有基于其他容器技术如</a:t>
            </a:r>
            <a:r>
              <a:rPr lang="en-US" altLang="zh-CN" sz="2000" dirty="0" err="1"/>
              <a:t>rkt</a:t>
            </a:r>
            <a:r>
              <a:rPr lang="zh-CN" altLang="zh-CN" sz="2000" dirty="0"/>
              <a:t>的</a:t>
            </a:r>
            <a:r>
              <a:rPr lang="en-US" altLang="zh-CN" sz="2000" dirty="0" err="1"/>
              <a:t>CaaS</a:t>
            </a:r>
            <a:r>
              <a:rPr lang="zh-CN" altLang="zh-CN" sz="2000" dirty="0"/>
              <a:t>平台在实现效果</a:t>
            </a:r>
            <a:r>
              <a:rPr lang="zh-CN" altLang="zh-CN" sz="2000" dirty="0" smtClean="0"/>
              <a:t>上</a:t>
            </a:r>
            <a:r>
              <a:rPr lang="zh-CN" altLang="en-US" sz="2000" dirty="0"/>
              <a:t>的</a:t>
            </a:r>
            <a:r>
              <a:rPr lang="zh-CN" altLang="zh-CN" sz="2000" dirty="0" smtClean="0"/>
              <a:t>横向对比</a:t>
            </a:r>
            <a:r>
              <a:rPr lang="zh-CN" altLang="en-US" sz="2000" dirty="0" smtClean="0"/>
              <a:t>。</a:t>
            </a:r>
            <a:endParaRPr lang="zh-CN" altLang="zh-CN" sz="2000" dirty="0"/>
          </a:p>
        </p:txBody>
      </p:sp>
    </p:spTree>
    <p:extLst>
      <p:ext uri="{BB962C8B-B14F-4D97-AF65-F5344CB8AC3E}">
        <p14:creationId xmlns:p14="http://schemas.microsoft.com/office/powerpoint/2010/main" val="2784400241"/>
      </p:ext>
    </p:extLst>
  </p:cSld>
  <p:clrMapOvr>
    <a:masterClrMapping/>
  </p:clrMapOvr>
  <mc:AlternateContent xmlns:mc="http://schemas.openxmlformats.org/markup-compatibility/2006" xmlns:p14="http://schemas.microsoft.com/office/powerpoint/2010/main">
    <mc:Choice Requires="p14">
      <p:transition spd="slow" p14:dur="2000" advTm="10775"/>
    </mc:Choice>
    <mc:Fallback xmlns="">
      <p:transition spd="slow" advTm="10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37"/>
                                        </p:tgtEl>
                                        <p:attrNameLst>
                                          <p:attrName>style.visibility</p:attrName>
                                        </p:attrNameLst>
                                      </p:cBhvr>
                                      <p:to>
                                        <p:strVal val="visible"/>
                                      </p:to>
                                    </p:set>
                                    <p:anim calcmode="lin" valueType="num">
                                      <p:cBhvr>
                                        <p:cTn id="7" dur="750" fill="hold"/>
                                        <p:tgtEl>
                                          <p:spTgt spid="37"/>
                                        </p:tgtEl>
                                        <p:attrNameLst>
                                          <p:attrName>ppt_w</p:attrName>
                                        </p:attrNameLst>
                                      </p:cBhvr>
                                      <p:tavLst>
                                        <p:tav tm="0">
                                          <p:val>
                                            <p:fltVal val="0"/>
                                          </p:val>
                                        </p:tav>
                                        <p:tav tm="100000">
                                          <p:val>
                                            <p:strVal val="#ppt_w"/>
                                          </p:val>
                                        </p:tav>
                                      </p:tavLst>
                                    </p:anim>
                                    <p:anim calcmode="lin" valueType="num">
                                      <p:cBhvr>
                                        <p:cTn id="8" dur="750" fill="hold"/>
                                        <p:tgtEl>
                                          <p:spTgt spid="37"/>
                                        </p:tgtEl>
                                        <p:attrNameLst>
                                          <p:attrName>ppt_h</p:attrName>
                                        </p:attrNameLst>
                                      </p:cBhvr>
                                      <p:tavLst>
                                        <p:tav tm="0">
                                          <p:val>
                                            <p:fltVal val="0"/>
                                          </p:val>
                                        </p:tav>
                                        <p:tav tm="100000">
                                          <p:val>
                                            <p:strVal val="#ppt_h"/>
                                          </p:val>
                                        </p:tav>
                                      </p:tavLst>
                                    </p:anim>
                                    <p:animEffect transition="in" filter="fade">
                                      <p:cBhvr>
                                        <p:cTn id="9" dur="750"/>
                                        <p:tgtEl>
                                          <p:spTgt spid="37"/>
                                        </p:tgtEl>
                                      </p:cBhvr>
                                    </p:animEffect>
                                  </p:childTnLst>
                                </p:cTn>
                              </p:par>
                            </p:childTnLst>
                          </p:cTn>
                        </p:par>
                        <p:par>
                          <p:cTn id="10" fill="hold">
                            <p:stCondLst>
                              <p:cond delay="1000"/>
                            </p:stCondLst>
                            <p:childTnLst>
                              <p:par>
                                <p:cTn id="11" presetID="53" presetClass="entr" presetSubtype="16" fill="hold" nodeType="afterEffect">
                                  <p:stCondLst>
                                    <p:cond delay="250"/>
                                  </p:stCondLst>
                                  <p:childTnLst>
                                    <p:set>
                                      <p:cBhvr>
                                        <p:cTn id="12" dur="1" fill="hold">
                                          <p:stCondLst>
                                            <p:cond delay="0"/>
                                          </p:stCondLst>
                                        </p:cTn>
                                        <p:tgtEl>
                                          <p:spTgt spid="45"/>
                                        </p:tgtEl>
                                        <p:attrNameLst>
                                          <p:attrName>style.visibility</p:attrName>
                                        </p:attrNameLst>
                                      </p:cBhvr>
                                      <p:to>
                                        <p:strVal val="visible"/>
                                      </p:to>
                                    </p:set>
                                    <p:anim calcmode="lin" valueType="num">
                                      <p:cBhvr>
                                        <p:cTn id="13" dur="750" fill="hold"/>
                                        <p:tgtEl>
                                          <p:spTgt spid="45"/>
                                        </p:tgtEl>
                                        <p:attrNameLst>
                                          <p:attrName>ppt_w</p:attrName>
                                        </p:attrNameLst>
                                      </p:cBhvr>
                                      <p:tavLst>
                                        <p:tav tm="0">
                                          <p:val>
                                            <p:fltVal val="0"/>
                                          </p:val>
                                        </p:tav>
                                        <p:tav tm="100000">
                                          <p:val>
                                            <p:strVal val="#ppt_w"/>
                                          </p:val>
                                        </p:tav>
                                      </p:tavLst>
                                    </p:anim>
                                    <p:anim calcmode="lin" valueType="num">
                                      <p:cBhvr>
                                        <p:cTn id="14" dur="750" fill="hold"/>
                                        <p:tgtEl>
                                          <p:spTgt spid="45"/>
                                        </p:tgtEl>
                                        <p:attrNameLst>
                                          <p:attrName>ppt_h</p:attrName>
                                        </p:attrNameLst>
                                      </p:cBhvr>
                                      <p:tavLst>
                                        <p:tav tm="0">
                                          <p:val>
                                            <p:fltVal val="0"/>
                                          </p:val>
                                        </p:tav>
                                        <p:tav tm="100000">
                                          <p:val>
                                            <p:strVal val="#ppt_h"/>
                                          </p:val>
                                        </p:tav>
                                      </p:tavLst>
                                    </p:anim>
                                    <p:animEffect transition="in" filter="fade">
                                      <p:cBhvr>
                                        <p:cTn id="15" dur="750"/>
                                        <p:tgtEl>
                                          <p:spTgt spid="45"/>
                                        </p:tgtEl>
                                      </p:cBhvr>
                                    </p:animEffect>
                                  </p:childTnLst>
                                </p:cTn>
                              </p:par>
                            </p:childTnLst>
                          </p:cTn>
                        </p:par>
                        <p:par>
                          <p:cTn id="16" fill="hold">
                            <p:stCondLst>
                              <p:cond delay="2000"/>
                            </p:stCondLst>
                            <p:childTnLst>
                              <p:par>
                                <p:cTn id="17" presetID="53" presetClass="entr" presetSubtype="16" fill="hold" nodeType="afterEffect">
                                  <p:stCondLst>
                                    <p:cond delay="250"/>
                                  </p:stCondLst>
                                  <p:childTnLst>
                                    <p:set>
                                      <p:cBhvr>
                                        <p:cTn id="18" dur="1" fill="hold">
                                          <p:stCondLst>
                                            <p:cond delay="0"/>
                                          </p:stCondLst>
                                        </p:cTn>
                                        <p:tgtEl>
                                          <p:spTgt spid="52"/>
                                        </p:tgtEl>
                                        <p:attrNameLst>
                                          <p:attrName>style.visibility</p:attrName>
                                        </p:attrNameLst>
                                      </p:cBhvr>
                                      <p:to>
                                        <p:strVal val="visible"/>
                                      </p:to>
                                    </p:set>
                                    <p:anim calcmode="lin" valueType="num">
                                      <p:cBhvr>
                                        <p:cTn id="19" dur="750" fill="hold"/>
                                        <p:tgtEl>
                                          <p:spTgt spid="52"/>
                                        </p:tgtEl>
                                        <p:attrNameLst>
                                          <p:attrName>ppt_w</p:attrName>
                                        </p:attrNameLst>
                                      </p:cBhvr>
                                      <p:tavLst>
                                        <p:tav tm="0">
                                          <p:val>
                                            <p:fltVal val="0"/>
                                          </p:val>
                                        </p:tav>
                                        <p:tav tm="100000">
                                          <p:val>
                                            <p:strVal val="#ppt_w"/>
                                          </p:val>
                                        </p:tav>
                                      </p:tavLst>
                                    </p:anim>
                                    <p:anim calcmode="lin" valueType="num">
                                      <p:cBhvr>
                                        <p:cTn id="20" dur="750" fill="hold"/>
                                        <p:tgtEl>
                                          <p:spTgt spid="52"/>
                                        </p:tgtEl>
                                        <p:attrNameLst>
                                          <p:attrName>ppt_h</p:attrName>
                                        </p:attrNameLst>
                                      </p:cBhvr>
                                      <p:tavLst>
                                        <p:tav tm="0">
                                          <p:val>
                                            <p:fltVal val="0"/>
                                          </p:val>
                                        </p:tav>
                                        <p:tav tm="100000">
                                          <p:val>
                                            <p:strVal val="#ppt_h"/>
                                          </p:val>
                                        </p:tav>
                                      </p:tavLst>
                                    </p:anim>
                                    <p:animEffect transition="in" filter="fade">
                                      <p:cBhvr>
                                        <p:cTn id="21" dur="750"/>
                                        <p:tgtEl>
                                          <p:spTgt spid="52"/>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750"/>
                                        <p:tgtEl>
                                          <p:spTgt spid="59"/>
                                        </p:tgtEl>
                                      </p:cBhvr>
                                    </p:animEffect>
                                  </p:childTnLst>
                                </p:cTn>
                              </p:par>
                            </p:childTnLst>
                          </p:cTn>
                        </p:par>
                        <p:par>
                          <p:cTn id="26" fill="hold">
                            <p:stCondLst>
                              <p:cond delay="3750"/>
                            </p:stCondLst>
                            <p:childTnLst>
                              <p:par>
                                <p:cTn id="27" presetID="10"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750"/>
                                        <p:tgtEl>
                                          <p:spTgt spid="60"/>
                                        </p:tgtEl>
                                      </p:cBhvr>
                                    </p:animEffect>
                                  </p:childTnLst>
                                </p:cTn>
                              </p:par>
                            </p:childTnLst>
                          </p:cTn>
                        </p:par>
                        <p:par>
                          <p:cTn id="30" fill="hold">
                            <p:stCondLst>
                              <p:cond delay="4500"/>
                            </p:stCondLst>
                            <p:childTnLst>
                              <p:par>
                                <p:cTn id="31" presetID="10" presetClass="entr" presetSubtype="0"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75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08"/>
          <p:cNvSpPr txBox="1">
            <a:spLocks noChangeArrowheads="1"/>
          </p:cNvSpPr>
          <p:nvPr/>
        </p:nvSpPr>
        <p:spPr bwMode="auto">
          <a:xfrm>
            <a:off x="975958" y="512094"/>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视频</a:t>
            </a:r>
            <a:r>
              <a:rPr lang="zh-CN" altLang="en-US" sz="3200" dirty="0" smtClean="0">
                <a:solidFill>
                  <a:schemeClr val="accent4">
                    <a:lumMod val="50000"/>
                  </a:schemeClr>
                </a:solidFill>
                <a:latin typeface="微软雅黑" panose="020B0503020204020204" pitchFamily="34" charset="-122"/>
                <a:ea typeface="微软雅黑" panose="020B0503020204020204" pitchFamily="34" charset="-122"/>
              </a:rPr>
              <a:t>演示</a:t>
            </a:r>
            <a:endParaRPr lang="en-US" altLang="zh-CN" sz="3200" dirty="0" smtClean="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398440" y="415097"/>
            <a:ext cx="577517" cy="778772"/>
            <a:chOff x="-1" y="950495"/>
            <a:chExt cx="2382255" cy="3212432"/>
          </a:xfrm>
        </p:grpSpPr>
        <p:sp>
          <p:nvSpPr>
            <p:cNvPr id="4" name="等腰三角形 3"/>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容器云平台演示视频">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7233" y="1643135"/>
            <a:ext cx="8291593" cy="4664021"/>
          </a:xfrm>
          <a:prstGeom prst="rect">
            <a:avLst/>
          </a:prstGeom>
        </p:spPr>
      </p:pic>
    </p:spTree>
    <p:extLst>
      <p:ext uri="{BB962C8B-B14F-4D97-AF65-F5344CB8AC3E}">
        <p14:creationId xmlns:p14="http://schemas.microsoft.com/office/powerpoint/2010/main" val="2524017174"/>
      </p:ext>
    </p:extLst>
  </p:cSld>
  <p:clrMapOvr>
    <a:masterClrMapping/>
  </p:clrMapOvr>
  <mc:AlternateContent xmlns:mc="http://schemas.openxmlformats.org/markup-compatibility/2006" xmlns:p14="http://schemas.microsoft.com/office/powerpoint/2010/main">
    <mc:Choice Requires="p14">
      <p:transition spd="slow" p14:dur="2000" advTm="9113"/>
    </mc:Choice>
    <mc:Fallback xmlns="">
      <p:transition spd="slow" advTm="9113"/>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5400000">
            <a:off x="-146131" y="2679184"/>
            <a:ext cx="2198969" cy="1906708"/>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等腰三角形 3"/>
          <p:cNvSpPr/>
          <p:nvPr/>
        </p:nvSpPr>
        <p:spPr>
          <a:xfrm rot="19743492">
            <a:off x="280850" y="2486227"/>
            <a:ext cx="863685" cy="743547"/>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文本框 4"/>
          <p:cNvSpPr txBox="1"/>
          <p:nvPr/>
        </p:nvSpPr>
        <p:spPr>
          <a:xfrm>
            <a:off x="3021806" y="2840406"/>
            <a:ext cx="3506153" cy="646331"/>
          </a:xfrm>
          <a:prstGeom prst="rect">
            <a:avLst/>
          </a:prstGeom>
          <a:noFill/>
        </p:spPr>
        <p:txBody>
          <a:bodyPr wrap="square" rtlCol="0">
            <a:spAutoFit/>
          </a:bodyPr>
          <a:lstStyle>
            <a:defPPr>
              <a:defRPr lang="zh-CN"/>
            </a:defPPr>
            <a:lvl1pPr>
              <a:defRPr sz="2000">
                <a:solidFill>
                  <a:srgbClr val="4A4A4A"/>
                </a:solidFill>
                <a:latin typeface="微软雅黑" panose="020B0503020204020204" pitchFamily="34" charset="-122"/>
                <a:ea typeface="微软雅黑" panose="020B0503020204020204" pitchFamily="34" charset="-122"/>
              </a:defRPr>
            </a:lvl1pPr>
          </a:lstStyle>
          <a:p>
            <a:pPr algn="ctr"/>
            <a:r>
              <a:rPr lang="zh-CN" altLang="en-US" sz="3600" dirty="0"/>
              <a:t>致谢</a:t>
            </a:r>
          </a:p>
        </p:txBody>
      </p:sp>
      <p:cxnSp>
        <p:nvCxnSpPr>
          <p:cNvPr id="8" name="直接连接符 7"/>
          <p:cNvCxnSpPr/>
          <p:nvPr/>
        </p:nvCxnSpPr>
        <p:spPr>
          <a:xfrm>
            <a:off x="3171825" y="3834585"/>
            <a:ext cx="3103245" cy="0"/>
          </a:xfrm>
          <a:prstGeom prst="line">
            <a:avLst/>
          </a:prstGeom>
          <a:ln w="28575">
            <a:solidFill>
              <a:srgbClr val="E6E6E6"/>
            </a:solidFill>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3454717" y="3441955"/>
            <a:ext cx="3497625" cy="415498"/>
          </a:xfrm>
          <a:prstGeom prst="rect">
            <a:avLst/>
          </a:prstGeom>
          <a:noFill/>
        </p:spPr>
        <p:txBody>
          <a:bodyPr wrap="square" rtlCol="0">
            <a:spAutoFit/>
          </a:bodyPr>
          <a:lstStyle/>
          <a:p>
            <a:r>
              <a:rPr lang="en-US" altLang="zh-CN" sz="2100" dirty="0">
                <a:solidFill>
                  <a:srgbClr val="595959"/>
                </a:solidFill>
              </a:rPr>
              <a:t>FOR  YOUR ATTENTION</a:t>
            </a:r>
            <a:endParaRPr lang="zh-CN" altLang="en-US" sz="2100" dirty="0">
              <a:solidFill>
                <a:srgbClr val="595959"/>
              </a:solidFill>
            </a:endParaRPr>
          </a:p>
        </p:txBody>
      </p:sp>
      <p:cxnSp>
        <p:nvCxnSpPr>
          <p:cNvPr id="10" name="直接连接符 9"/>
          <p:cNvCxnSpPr/>
          <p:nvPr/>
        </p:nvCxnSpPr>
        <p:spPr>
          <a:xfrm>
            <a:off x="3171825" y="3463868"/>
            <a:ext cx="3103245" cy="0"/>
          </a:xfrm>
          <a:prstGeom prst="line">
            <a:avLst/>
          </a:prstGeom>
          <a:ln w="28575">
            <a:solidFill>
              <a:srgbClr val="E6E6E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1830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8"/>
          <p:cNvSpPr txBox="1">
            <a:spLocks noChangeArrowheads="1"/>
          </p:cNvSpPr>
          <p:nvPr/>
        </p:nvSpPr>
        <p:spPr bwMode="auto">
          <a:xfrm>
            <a:off x="1081544" y="60338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工程背景</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26840" y="499770"/>
            <a:ext cx="589160" cy="792001"/>
            <a:chOff x="-1" y="950495"/>
            <a:chExt cx="2382255" cy="3212432"/>
          </a:xfrm>
        </p:grpSpPr>
        <p:sp>
          <p:nvSpPr>
            <p:cNvPr id="7" name="等腰三角形 6"/>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等腰三角形 7"/>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5" name="燕尾形 14"/>
          <p:cNvSpPr/>
          <p:nvPr/>
        </p:nvSpPr>
        <p:spPr>
          <a:xfrm>
            <a:off x="1200003" y="1834958"/>
            <a:ext cx="180474" cy="260993"/>
          </a:xfrm>
          <a:prstGeom prst="chevron">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16" name="文本框 15"/>
          <p:cNvSpPr txBox="1"/>
          <p:nvPr/>
        </p:nvSpPr>
        <p:spPr>
          <a:xfrm>
            <a:off x="1527928" y="1689246"/>
            <a:ext cx="2759514" cy="523220"/>
          </a:xfrm>
          <a:prstGeom prst="rect">
            <a:avLst/>
          </a:prstGeom>
          <a:noFill/>
        </p:spPr>
        <p:txBody>
          <a:bodyPr wrap="square" rtlCol="0">
            <a:spAutoFit/>
          </a:bodyPr>
          <a:lstStyle/>
          <a:p>
            <a:pPr algn="ctr"/>
            <a:r>
              <a:rPr lang="zh-CN" altLang="en-US" sz="2800" b="1" dirty="0">
                <a:solidFill>
                  <a:srgbClr val="4A4A4A"/>
                </a:solidFill>
                <a:latin typeface="宋体" panose="02010600030101010101" pitchFamily="2" charset="-122"/>
                <a:ea typeface="宋体" panose="02010600030101010101" pitchFamily="2" charset="-122"/>
              </a:rPr>
              <a:t>云</a:t>
            </a:r>
            <a:r>
              <a:rPr lang="zh-CN" altLang="en-US" sz="2800" b="1" dirty="0" smtClean="0">
                <a:solidFill>
                  <a:srgbClr val="4A4A4A"/>
                </a:solidFill>
                <a:latin typeface="宋体" panose="02010600030101010101" pitchFamily="2" charset="-122"/>
                <a:ea typeface="宋体" panose="02010600030101010101" pitchFamily="2" charset="-122"/>
              </a:rPr>
              <a:t>计算发展趋势</a:t>
            </a:r>
            <a:endParaRPr lang="zh-CN" altLang="en-US" sz="2800" b="1" dirty="0">
              <a:solidFill>
                <a:srgbClr val="4A4A4A"/>
              </a:solidFill>
              <a:latin typeface="宋体" panose="02010600030101010101" pitchFamily="2" charset="-122"/>
              <a:ea typeface="宋体" panose="02010600030101010101" pitchFamily="2" charset="-122"/>
            </a:endParaRPr>
          </a:p>
        </p:txBody>
      </p:sp>
      <p:sp>
        <p:nvSpPr>
          <p:cNvPr id="17" name="Text Box 11"/>
          <p:cNvSpPr txBox="1">
            <a:spLocks noChangeArrowheads="1"/>
          </p:cNvSpPr>
          <p:nvPr/>
        </p:nvSpPr>
        <p:spPr bwMode="auto">
          <a:xfrm>
            <a:off x="1665088" y="2245600"/>
            <a:ext cx="60339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50000"/>
              </a:lnSpc>
              <a:defRPr sz="140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sz="1600" dirty="0" smtClean="0">
                <a:solidFill>
                  <a:schemeClr val="tx2"/>
                </a:solidFill>
              </a:rPr>
              <a:t>业界经历了从传统模式到云计算的变革，云计算常见模式包括</a:t>
            </a:r>
            <a:r>
              <a:rPr lang="en-US" altLang="zh-CN" sz="1600" dirty="0" err="1" smtClean="0">
                <a:solidFill>
                  <a:schemeClr val="tx2"/>
                </a:solidFill>
              </a:rPr>
              <a:t>IaaS</a:t>
            </a:r>
            <a:r>
              <a:rPr lang="zh-CN" altLang="en-US" sz="1600" dirty="0" smtClean="0">
                <a:solidFill>
                  <a:schemeClr val="tx2"/>
                </a:solidFill>
              </a:rPr>
              <a:t>、</a:t>
            </a:r>
            <a:r>
              <a:rPr lang="en-US" altLang="zh-CN" sz="1600" dirty="0" err="1" smtClean="0">
                <a:solidFill>
                  <a:schemeClr val="tx2"/>
                </a:solidFill>
              </a:rPr>
              <a:t>PaaS</a:t>
            </a:r>
            <a:r>
              <a:rPr lang="zh-CN" altLang="en-US" sz="1600" dirty="0" smtClean="0">
                <a:solidFill>
                  <a:schemeClr val="tx2"/>
                </a:solidFill>
              </a:rPr>
              <a:t>、</a:t>
            </a:r>
            <a:r>
              <a:rPr lang="en-US" altLang="zh-CN" sz="1600" dirty="0" smtClean="0">
                <a:solidFill>
                  <a:schemeClr val="tx2"/>
                </a:solidFill>
              </a:rPr>
              <a:t>SaaS</a:t>
            </a:r>
            <a:r>
              <a:rPr lang="zh-CN" altLang="en-US" sz="1600" dirty="0" smtClean="0">
                <a:solidFill>
                  <a:schemeClr val="tx2"/>
                </a:solidFill>
              </a:rPr>
              <a:t>、</a:t>
            </a:r>
            <a:r>
              <a:rPr lang="en-US" altLang="zh-CN" sz="1600" dirty="0" err="1" smtClean="0">
                <a:solidFill>
                  <a:schemeClr val="tx2"/>
                </a:solidFill>
              </a:rPr>
              <a:t>CaaS</a:t>
            </a:r>
            <a:endParaRPr lang="zh-CN" altLang="en-US" sz="1600" dirty="0">
              <a:solidFill>
                <a:schemeClr val="tx2"/>
              </a:solidFill>
            </a:endParaRPr>
          </a:p>
        </p:txBody>
      </p:sp>
      <p:sp>
        <p:nvSpPr>
          <p:cNvPr id="18" name="燕尾形 17"/>
          <p:cNvSpPr/>
          <p:nvPr/>
        </p:nvSpPr>
        <p:spPr>
          <a:xfrm>
            <a:off x="1200003" y="3357273"/>
            <a:ext cx="180474" cy="260993"/>
          </a:xfrm>
          <a:prstGeom prst="chevron">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19" name="文本框 18"/>
          <p:cNvSpPr txBox="1"/>
          <p:nvPr/>
        </p:nvSpPr>
        <p:spPr>
          <a:xfrm>
            <a:off x="1403237" y="3226159"/>
            <a:ext cx="3008896" cy="523220"/>
          </a:xfrm>
          <a:prstGeom prst="rect">
            <a:avLst/>
          </a:prstGeom>
          <a:noFill/>
        </p:spPr>
        <p:txBody>
          <a:bodyPr wrap="square" rtlCol="0">
            <a:spAutoFit/>
          </a:bodyPr>
          <a:lstStyle/>
          <a:p>
            <a:pPr algn="ctr"/>
            <a:r>
              <a:rPr lang="en-US" altLang="zh-CN" sz="2800" b="1" dirty="0" smtClean="0">
                <a:solidFill>
                  <a:srgbClr val="4A4A4A"/>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1" dirty="0" err="1" smtClean="0">
                <a:solidFill>
                  <a:srgbClr val="4A4A4A"/>
                </a:solidFill>
                <a:latin typeface="Times New Roman" panose="02020603050405020304" pitchFamily="18" charset="0"/>
                <a:ea typeface="微软雅黑" panose="020B0503020204020204" pitchFamily="34" charset="-122"/>
                <a:cs typeface="Times New Roman" panose="02020603050405020304" pitchFamily="18" charset="0"/>
              </a:rPr>
              <a:t>CaaS</a:t>
            </a:r>
            <a:r>
              <a:rPr lang="zh-CN" altLang="en-US" sz="2800" b="1" dirty="0" smtClean="0">
                <a:solidFill>
                  <a:srgbClr val="4A4A4A"/>
                </a:solidFill>
                <a:latin typeface="宋体" panose="02010600030101010101" pitchFamily="2" charset="-122"/>
                <a:ea typeface="宋体" panose="02010600030101010101" pitchFamily="2" charset="-122"/>
              </a:rPr>
              <a:t>容器云平台</a:t>
            </a:r>
            <a:endParaRPr lang="zh-CN" altLang="en-US" sz="2800" b="1" dirty="0">
              <a:solidFill>
                <a:srgbClr val="4A4A4A"/>
              </a:solidFill>
              <a:latin typeface="宋体" panose="02010600030101010101" pitchFamily="2" charset="-122"/>
              <a:ea typeface="宋体" panose="02010600030101010101" pitchFamily="2" charset="-122"/>
            </a:endParaRPr>
          </a:p>
        </p:txBody>
      </p:sp>
      <p:sp>
        <p:nvSpPr>
          <p:cNvPr id="20" name="Text Box 11"/>
          <p:cNvSpPr txBox="1">
            <a:spLocks noChangeArrowheads="1"/>
          </p:cNvSpPr>
          <p:nvPr/>
        </p:nvSpPr>
        <p:spPr bwMode="auto">
          <a:xfrm>
            <a:off x="1665088" y="3782513"/>
            <a:ext cx="6033970"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50000"/>
              </a:lnSpc>
              <a:defRPr sz="140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sz="1600" dirty="0" smtClean="0">
                <a:solidFill>
                  <a:schemeClr val="tx2"/>
                </a:solidFill>
              </a:rPr>
              <a:t>容器即服务，通过容器云平台可以实现企业应用部署、管理的界面化，并对应用集群进行自动化健康检查、负载均衡</a:t>
            </a:r>
            <a:endParaRPr lang="zh-CN" altLang="en-US" sz="1600" dirty="0">
              <a:solidFill>
                <a:schemeClr val="tx2"/>
              </a:solidFill>
            </a:endParaRPr>
          </a:p>
        </p:txBody>
      </p:sp>
      <p:sp>
        <p:nvSpPr>
          <p:cNvPr id="21" name="燕尾形 20"/>
          <p:cNvSpPr/>
          <p:nvPr/>
        </p:nvSpPr>
        <p:spPr>
          <a:xfrm>
            <a:off x="1200003" y="4686552"/>
            <a:ext cx="180474" cy="260993"/>
          </a:xfrm>
          <a:prstGeom prst="chevron">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22" name="文本框 21"/>
          <p:cNvSpPr txBox="1"/>
          <p:nvPr/>
        </p:nvSpPr>
        <p:spPr>
          <a:xfrm>
            <a:off x="1527928" y="4570036"/>
            <a:ext cx="2759514" cy="523220"/>
          </a:xfrm>
          <a:prstGeom prst="rect">
            <a:avLst/>
          </a:prstGeom>
          <a:noFill/>
        </p:spPr>
        <p:txBody>
          <a:bodyPr wrap="square" rtlCol="0">
            <a:spAutoFit/>
          </a:bodyPr>
          <a:lstStyle/>
          <a:p>
            <a:pPr algn="ctr"/>
            <a:r>
              <a:rPr lang="zh-CN" altLang="en-US" sz="2800" b="1" dirty="0" smtClean="0">
                <a:solidFill>
                  <a:srgbClr val="4A4A4A"/>
                </a:solidFill>
                <a:latin typeface="宋体" panose="02010600030101010101" pitchFamily="2" charset="-122"/>
                <a:ea typeface="宋体" panose="02010600030101010101" pitchFamily="2" charset="-122"/>
              </a:rPr>
              <a:t>容器云平台优势</a:t>
            </a:r>
            <a:endParaRPr lang="zh-CN" altLang="en-US" sz="2800" b="1" dirty="0">
              <a:solidFill>
                <a:srgbClr val="4A4A4A"/>
              </a:solidFill>
              <a:latin typeface="宋体" panose="02010600030101010101" pitchFamily="2" charset="-122"/>
              <a:ea typeface="宋体" panose="02010600030101010101" pitchFamily="2" charset="-122"/>
            </a:endParaRPr>
          </a:p>
        </p:txBody>
      </p:sp>
      <p:sp>
        <p:nvSpPr>
          <p:cNvPr id="23" name="Text Box 11"/>
          <p:cNvSpPr txBox="1">
            <a:spLocks noChangeArrowheads="1"/>
          </p:cNvSpPr>
          <p:nvPr/>
        </p:nvSpPr>
        <p:spPr bwMode="auto">
          <a:xfrm>
            <a:off x="1665088" y="5093256"/>
            <a:ext cx="60339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50000"/>
              </a:lnSpc>
              <a:defRPr sz="140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sz="1600" dirty="0" smtClean="0">
                <a:solidFill>
                  <a:schemeClr val="tx2"/>
                </a:solidFill>
              </a:rPr>
              <a:t>通过容器技术实现应用的资源隔离与资源限制，达到了应用与平台的完全解耦的目的，易于移植与调度</a:t>
            </a:r>
            <a:endParaRPr lang="zh-CN" altLang="en-US" sz="1600" dirty="0">
              <a:solidFill>
                <a:schemeClr val="tx2"/>
              </a:solidFill>
            </a:endParaRPr>
          </a:p>
        </p:txBody>
      </p:sp>
    </p:spTree>
    <p:extLst>
      <p:ext uri="{BB962C8B-B14F-4D97-AF65-F5344CB8AC3E}">
        <p14:creationId xmlns:p14="http://schemas.microsoft.com/office/powerpoint/2010/main" val="1665868393"/>
      </p:ext>
    </p:extLst>
  </p:cSld>
  <p:clrMapOvr>
    <a:masterClrMapping/>
  </p:clrMapOvr>
  <mc:AlternateContent xmlns:mc="http://schemas.openxmlformats.org/markup-compatibility/2006" xmlns:p14="http://schemas.microsoft.com/office/powerpoint/2010/main">
    <mc:Choice Requires="p14">
      <p:transition spd="slow" p14:dur="2000" advTm="26317"/>
    </mc:Choice>
    <mc:Fallback xmlns="">
      <p:transition spd="slow" advTm="26317"/>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8"/>
          <p:cNvSpPr txBox="1">
            <a:spLocks noChangeArrowheads="1"/>
          </p:cNvSpPr>
          <p:nvPr/>
        </p:nvSpPr>
        <p:spPr bwMode="auto">
          <a:xfrm>
            <a:off x="1081544" y="60338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smtClean="0">
                <a:solidFill>
                  <a:schemeClr val="accent4">
                    <a:lumMod val="50000"/>
                  </a:schemeClr>
                </a:solidFill>
                <a:latin typeface="微软雅黑" panose="020B0503020204020204" pitchFamily="34" charset="-122"/>
                <a:ea typeface="微软雅黑" panose="020B0503020204020204" pitchFamily="34" charset="-122"/>
              </a:rPr>
              <a:t>技术分析</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26840" y="499770"/>
            <a:ext cx="589160" cy="792001"/>
            <a:chOff x="-1" y="950495"/>
            <a:chExt cx="2382255" cy="3212432"/>
          </a:xfrm>
        </p:grpSpPr>
        <p:sp>
          <p:nvSpPr>
            <p:cNvPr id="20" name="等腰三角形 19"/>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等腰三角形 20"/>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2" name="任意多边形 21"/>
          <p:cNvSpPr/>
          <p:nvPr/>
        </p:nvSpPr>
        <p:spPr>
          <a:xfrm>
            <a:off x="865382" y="1769180"/>
            <a:ext cx="1395663" cy="1335506"/>
          </a:xfrm>
          <a:custGeom>
            <a:avLst/>
            <a:gdLst>
              <a:gd name="connsiteX0" fmla="*/ 409074 w 818148"/>
              <a:gd name="connsiteY0" fmla="*/ 58792 h 818148"/>
              <a:gd name="connsiteX1" fmla="*/ 58792 w 818148"/>
              <a:gd name="connsiteY1" fmla="*/ 409074 h 818148"/>
              <a:gd name="connsiteX2" fmla="*/ 409074 w 818148"/>
              <a:gd name="connsiteY2" fmla="*/ 759356 h 818148"/>
              <a:gd name="connsiteX3" fmla="*/ 759356 w 818148"/>
              <a:gd name="connsiteY3" fmla="*/ 409074 h 818148"/>
              <a:gd name="connsiteX4" fmla="*/ 409074 w 818148"/>
              <a:gd name="connsiteY4" fmla="*/ 58792 h 818148"/>
              <a:gd name="connsiteX5" fmla="*/ 409074 w 818148"/>
              <a:gd name="connsiteY5" fmla="*/ 0 h 818148"/>
              <a:gd name="connsiteX6" fmla="*/ 818148 w 818148"/>
              <a:gd name="connsiteY6" fmla="*/ 409074 h 818148"/>
              <a:gd name="connsiteX7" fmla="*/ 409074 w 818148"/>
              <a:gd name="connsiteY7" fmla="*/ 818148 h 818148"/>
              <a:gd name="connsiteX8" fmla="*/ 0 w 818148"/>
              <a:gd name="connsiteY8" fmla="*/ 409074 h 818148"/>
              <a:gd name="connsiteX9" fmla="*/ 409074 w 818148"/>
              <a:gd name="connsiteY9" fmla="*/ 0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48" h="818148">
                <a:moveTo>
                  <a:pt x="409074" y="58792"/>
                </a:moveTo>
                <a:cubicBezTo>
                  <a:pt x="215619" y="58792"/>
                  <a:pt x="58792" y="215619"/>
                  <a:pt x="58792" y="409074"/>
                </a:cubicBezTo>
                <a:cubicBezTo>
                  <a:pt x="58792" y="602529"/>
                  <a:pt x="215619" y="759356"/>
                  <a:pt x="409074" y="759356"/>
                </a:cubicBezTo>
                <a:cubicBezTo>
                  <a:pt x="602529" y="759356"/>
                  <a:pt x="759356" y="602529"/>
                  <a:pt x="759356" y="409074"/>
                </a:cubicBezTo>
                <a:cubicBezTo>
                  <a:pt x="759356" y="215619"/>
                  <a:pt x="602529" y="58792"/>
                  <a:pt x="409074" y="58792"/>
                </a:cubicBezTo>
                <a:close/>
                <a:moveTo>
                  <a:pt x="409074" y="0"/>
                </a:moveTo>
                <a:cubicBezTo>
                  <a:pt x="634999" y="0"/>
                  <a:pt x="818148" y="183149"/>
                  <a:pt x="818148" y="409074"/>
                </a:cubicBezTo>
                <a:cubicBezTo>
                  <a:pt x="818148" y="634999"/>
                  <a:pt x="634999" y="818148"/>
                  <a:pt x="409074" y="818148"/>
                </a:cubicBezTo>
                <a:cubicBezTo>
                  <a:pt x="183149" y="818148"/>
                  <a:pt x="0" y="634999"/>
                  <a:pt x="0" y="409074"/>
                </a:cubicBezTo>
                <a:cubicBezTo>
                  <a:pt x="0" y="183149"/>
                  <a:pt x="183149" y="0"/>
                  <a:pt x="409074" y="0"/>
                </a:cubicBezTo>
                <a:close/>
              </a:path>
            </a:pathLst>
          </a:custGeom>
          <a:solidFill>
            <a:srgbClr val="B4E7FA"/>
          </a:solidFill>
          <a:ln>
            <a:solidFill>
              <a:srgbClr val="B4E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99005" y="3333011"/>
            <a:ext cx="1728416" cy="523220"/>
          </a:xfrm>
          <a:prstGeom prst="rect">
            <a:avLst/>
          </a:prstGeom>
          <a:noFill/>
        </p:spPr>
        <p:txBody>
          <a:bodyPr wrap="square" rtlCol="0">
            <a:spAutoFit/>
          </a:bodyPr>
          <a:lstStyle/>
          <a:p>
            <a:pPr algn="ctr"/>
            <a:r>
              <a:rPr lang="en-US" altLang="zh-CN" sz="2800" b="1" dirty="0" err="1">
                <a:solidFill>
                  <a:srgbClr val="4A4A4A"/>
                </a:solidFill>
                <a:latin typeface="Times New Roman" panose="02020603050405020304" pitchFamily="18" charset="0"/>
                <a:ea typeface="微软雅黑" panose="020B0503020204020204" pitchFamily="34" charset="-122"/>
                <a:cs typeface="Times New Roman" panose="02020603050405020304" pitchFamily="18" charset="0"/>
              </a:rPr>
              <a:t>Docker</a:t>
            </a:r>
            <a:endParaRPr lang="zh-CN" altLang="en-US" sz="2800" b="1" dirty="0">
              <a:solidFill>
                <a:srgbClr val="4A4A4A"/>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文本框 23"/>
          <p:cNvSpPr txBox="1"/>
          <p:nvPr/>
        </p:nvSpPr>
        <p:spPr>
          <a:xfrm>
            <a:off x="349502" y="3920445"/>
            <a:ext cx="255818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50000"/>
              </a:lnSpc>
              <a:defRPr sz="160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eaLnBrk="0" fontAlgn="base" hangingPunct="0">
              <a:spcBef>
                <a:spcPct val="0"/>
              </a:spcBef>
              <a:spcAft>
                <a:spcPct val="0"/>
              </a:spcAft>
              <a:buFont typeface="Arial" panose="020B0604020202020204" pitchFamily="34" charset="0"/>
            </a:pPr>
            <a:r>
              <a:rPr lang="en-US" altLang="zh-CN" sz="2000" dirty="0" smtClean="0">
                <a:solidFill>
                  <a:schemeClr val="tx1"/>
                </a:solidFill>
                <a:latin typeface="宋体" panose="02010600030101010101" pitchFamily="2" charset="-122"/>
                <a:ea typeface="宋体" panose="02010600030101010101" pitchFamily="2" charset="-122"/>
              </a:rPr>
              <a:t>    </a:t>
            </a:r>
            <a:r>
              <a:rPr lang="en-US" altLang="zh-CN" sz="2000" dirty="0" err="1">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Docker</a:t>
            </a:r>
            <a:r>
              <a:rPr lang="zh-CN" altLang="en-US" sz="2000" dirty="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是一个轻量级虚拟化技术，封装</a:t>
            </a:r>
            <a:r>
              <a:rPr lang="zh-CN" altLang="en-US" sz="2000" dirty="0" smtClean="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了整个</a:t>
            </a:r>
            <a:r>
              <a:rPr lang="zh-CN" altLang="en-US" sz="2000" dirty="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软件运行时</a:t>
            </a:r>
            <a:r>
              <a:rPr lang="zh-CN" altLang="en-US" sz="2000" dirty="0" smtClean="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环境</a:t>
            </a:r>
            <a:endParaRPr lang="en-US" altLang="zh-CN" sz="2000" dirty="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文本框 24"/>
          <p:cNvSpPr txBox="1"/>
          <p:nvPr/>
        </p:nvSpPr>
        <p:spPr>
          <a:xfrm>
            <a:off x="3279121" y="3926908"/>
            <a:ext cx="248304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50000"/>
              </a:lnSpc>
              <a:defRPr sz="160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eaLnBrk="0" fontAlgn="base" hangingPunct="0">
              <a:spcBef>
                <a:spcPct val="0"/>
              </a:spcBef>
              <a:spcAft>
                <a:spcPct val="0"/>
              </a:spcAft>
              <a:buFont typeface="Arial" panose="020B0604020202020204" pitchFamily="34" charset="0"/>
            </a:pPr>
            <a:r>
              <a:rPr lang="en-US" altLang="zh-CN" sz="2000" dirty="0" smtClean="0">
                <a:solidFill>
                  <a:schemeClr val="tx1">
                    <a:lumMod val="90000"/>
                    <a:lumOff val="10000"/>
                  </a:schemeClr>
                </a:solidFill>
                <a:latin typeface="宋体" panose="02010600030101010101" pitchFamily="2" charset="-122"/>
                <a:ea typeface="宋体" panose="02010600030101010101" pitchFamily="2" charset="-122"/>
              </a:rPr>
              <a:t>    </a:t>
            </a:r>
            <a:r>
              <a:rPr lang="en-US" altLang="zh-CN" sz="2000" dirty="0" err="1" smtClean="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Kubernetes</a:t>
            </a:r>
            <a:r>
              <a:rPr lang="zh-CN" altLang="en-US" sz="2000" dirty="0">
                <a:solidFill>
                  <a:schemeClr val="tx1">
                    <a:lumMod val="90000"/>
                    <a:lumOff val="10000"/>
                  </a:schemeClr>
                </a:solidFill>
                <a:latin typeface="宋体" panose="02010600030101010101" pitchFamily="2" charset="-122"/>
                <a:ea typeface="宋体" panose="02010600030101010101" pitchFamily="2" charset="-122"/>
              </a:rPr>
              <a:t>是</a:t>
            </a:r>
            <a:r>
              <a:rPr lang="en-US" altLang="zh-CN" sz="2000" dirty="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Google</a:t>
            </a:r>
            <a:r>
              <a:rPr lang="zh-CN" altLang="en-US" sz="2000" dirty="0">
                <a:solidFill>
                  <a:schemeClr val="tx1">
                    <a:lumMod val="90000"/>
                    <a:lumOff val="10000"/>
                  </a:schemeClr>
                </a:solidFill>
                <a:latin typeface="宋体" panose="02010600030101010101" pitchFamily="2" charset="-122"/>
                <a:ea typeface="宋体" panose="02010600030101010101" pitchFamily="2" charset="-122"/>
              </a:rPr>
              <a:t>公司的一个开源项目，用于容器集群的管理</a:t>
            </a:r>
            <a:endParaRPr lang="en-US" altLang="zh-CN" sz="2000" dirty="0">
              <a:solidFill>
                <a:schemeClr val="tx1">
                  <a:lumMod val="90000"/>
                  <a:lumOff val="10000"/>
                </a:schemeClr>
              </a:solidFill>
              <a:latin typeface="宋体" panose="02010600030101010101" pitchFamily="2" charset="-122"/>
              <a:ea typeface="宋体" panose="02010600030101010101" pitchFamily="2" charset="-122"/>
            </a:endParaRPr>
          </a:p>
        </p:txBody>
      </p:sp>
      <p:sp>
        <p:nvSpPr>
          <p:cNvPr id="26" name="文本框 25"/>
          <p:cNvSpPr txBox="1"/>
          <p:nvPr/>
        </p:nvSpPr>
        <p:spPr>
          <a:xfrm>
            <a:off x="3462289" y="3350597"/>
            <a:ext cx="2179524" cy="523220"/>
          </a:xfrm>
          <a:prstGeom prst="rect">
            <a:avLst/>
          </a:prstGeom>
          <a:noFill/>
        </p:spPr>
        <p:txBody>
          <a:bodyPr wrap="square" rtlCol="0">
            <a:spAutoFit/>
          </a:bodyPr>
          <a:lstStyle>
            <a:defPPr>
              <a:defRPr lang="zh-CN"/>
            </a:defPPr>
            <a:lvl1pPr algn="ctr">
              <a:defRPr>
                <a:solidFill>
                  <a:srgbClr val="4A4A4A"/>
                </a:solidFill>
                <a:latin typeface="微软雅黑" panose="020B0503020204020204" pitchFamily="34" charset="-122"/>
                <a:ea typeface="微软雅黑" panose="020B0503020204020204" pitchFamily="34" charset="-122"/>
              </a:defRPr>
            </a:lvl1pPr>
          </a:lstStyle>
          <a:p>
            <a:r>
              <a:rPr lang="en-US" altLang="zh-CN" sz="2800" b="1" dirty="0" err="1">
                <a:latin typeface="Times New Roman" panose="02020603050405020304" pitchFamily="18" charset="0"/>
                <a:cs typeface="Times New Roman" panose="02020603050405020304" pitchFamily="18" charset="0"/>
              </a:rPr>
              <a:t>Kubernetes</a:t>
            </a:r>
            <a:endParaRPr lang="zh-CN" altLang="en-US" b="1"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1274454" y="2052213"/>
            <a:ext cx="577518" cy="769441"/>
          </a:xfrm>
          <a:prstGeom prst="rect">
            <a:avLst/>
          </a:prstGeom>
          <a:noFill/>
        </p:spPr>
        <p:txBody>
          <a:bodyPr wrap="square" rtlCol="0">
            <a:spAutoFit/>
          </a:bodyPr>
          <a:lstStyle/>
          <a:p>
            <a:r>
              <a:rPr lang="en-US" altLang="zh-CN" sz="4400" dirty="0" smtClean="0"/>
              <a:t>A</a:t>
            </a:r>
            <a:endParaRPr lang="zh-CN" altLang="en-US" sz="4400" dirty="0"/>
          </a:p>
        </p:txBody>
      </p:sp>
      <p:sp>
        <p:nvSpPr>
          <p:cNvPr id="28" name="文本框 27"/>
          <p:cNvSpPr txBox="1"/>
          <p:nvPr/>
        </p:nvSpPr>
        <p:spPr>
          <a:xfrm>
            <a:off x="4238342" y="2052213"/>
            <a:ext cx="577518" cy="769441"/>
          </a:xfrm>
          <a:prstGeom prst="rect">
            <a:avLst/>
          </a:prstGeom>
          <a:noFill/>
        </p:spPr>
        <p:txBody>
          <a:bodyPr wrap="square" rtlCol="0">
            <a:spAutoFit/>
          </a:bodyPr>
          <a:lstStyle/>
          <a:p>
            <a:r>
              <a:rPr lang="en-US" altLang="zh-CN" sz="4400" dirty="0"/>
              <a:t>B</a:t>
            </a:r>
            <a:endParaRPr lang="zh-CN" altLang="en-US" sz="4400" dirty="0"/>
          </a:p>
        </p:txBody>
      </p:sp>
      <p:sp>
        <p:nvSpPr>
          <p:cNvPr id="29" name="任意多边形 28"/>
          <p:cNvSpPr/>
          <p:nvPr/>
        </p:nvSpPr>
        <p:spPr>
          <a:xfrm>
            <a:off x="3829270" y="1769180"/>
            <a:ext cx="1395663" cy="1335506"/>
          </a:xfrm>
          <a:custGeom>
            <a:avLst/>
            <a:gdLst>
              <a:gd name="connsiteX0" fmla="*/ 409074 w 818148"/>
              <a:gd name="connsiteY0" fmla="*/ 58792 h 818148"/>
              <a:gd name="connsiteX1" fmla="*/ 58792 w 818148"/>
              <a:gd name="connsiteY1" fmla="*/ 409074 h 818148"/>
              <a:gd name="connsiteX2" fmla="*/ 409074 w 818148"/>
              <a:gd name="connsiteY2" fmla="*/ 759356 h 818148"/>
              <a:gd name="connsiteX3" fmla="*/ 759356 w 818148"/>
              <a:gd name="connsiteY3" fmla="*/ 409074 h 818148"/>
              <a:gd name="connsiteX4" fmla="*/ 409074 w 818148"/>
              <a:gd name="connsiteY4" fmla="*/ 58792 h 818148"/>
              <a:gd name="connsiteX5" fmla="*/ 409074 w 818148"/>
              <a:gd name="connsiteY5" fmla="*/ 0 h 818148"/>
              <a:gd name="connsiteX6" fmla="*/ 818148 w 818148"/>
              <a:gd name="connsiteY6" fmla="*/ 409074 h 818148"/>
              <a:gd name="connsiteX7" fmla="*/ 409074 w 818148"/>
              <a:gd name="connsiteY7" fmla="*/ 818148 h 818148"/>
              <a:gd name="connsiteX8" fmla="*/ 0 w 818148"/>
              <a:gd name="connsiteY8" fmla="*/ 409074 h 818148"/>
              <a:gd name="connsiteX9" fmla="*/ 409074 w 818148"/>
              <a:gd name="connsiteY9" fmla="*/ 0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48" h="818148">
                <a:moveTo>
                  <a:pt x="409074" y="58792"/>
                </a:moveTo>
                <a:cubicBezTo>
                  <a:pt x="215619" y="58792"/>
                  <a:pt x="58792" y="215619"/>
                  <a:pt x="58792" y="409074"/>
                </a:cubicBezTo>
                <a:cubicBezTo>
                  <a:pt x="58792" y="602529"/>
                  <a:pt x="215619" y="759356"/>
                  <a:pt x="409074" y="759356"/>
                </a:cubicBezTo>
                <a:cubicBezTo>
                  <a:pt x="602529" y="759356"/>
                  <a:pt x="759356" y="602529"/>
                  <a:pt x="759356" y="409074"/>
                </a:cubicBezTo>
                <a:cubicBezTo>
                  <a:pt x="759356" y="215619"/>
                  <a:pt x="602529" y="58792"/>
                  <a:pt x="409074" y="58792"/>
                </a:cubicBezTo>
                <a:close/>
                <a:moveTo>
                  <a:pt x="409074" y="0"/>
                </a:moveTo>
                <a:cubicBezTo>
                  <a:pt x="634999" y="0"/>
                  <a:pt x="818148" y="183149"/>
                  <a:pt x="818148" y="409074"/>
                </a:cubicBezTo>
                <a:cubicBezTo>
                  <a:pt x="818148" y="634999"/>
                  <a:pt x="634999" y="818148"/>
                  <a:pt x="409074" y="818148"/>
                </a:cubicBezTo>
                <a:cubicBezTo>
                  <a:pt x="183149" y="818148"/>
                  <a:pt x="0" y="634999"/>
                  <a:pt x="0" y="409074"/>
                </a:cubicBezTo>
                <a:cubicBezTo>
                  <a:pt x="0" y="183149"/>
                  <a:pt x="183149" y="0"/>
                  <a:pt x="409074" y="0"/>
                </a:cubicBezTo>
                <a:close/>
              </a:path>
            </a:pathLst>
          </a:custGeom>
          <a:solidFill>
            <a:srgbClr val="B4E7FA"/>
          </a:solidFill>
          <a:ln>
            <a:solidFill>
              <a:srgbClr val="B4E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342743" y="3926908"/>
            <a:ext cx="253999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50000"/>
              </a:lnSpc>
              <a:defRPr sz="160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pPr algn="l" eaLnBrk="0" fontAlgn="base" hangingPunct="0">
              <a:spcBef>
                <a:spcPct val="0"/>
              </a:spcBef>
              <a:spcAft>
                <a:spcPct val="0"/>
              </a:spcAft>
              <a:buFont typeface="Arial" panose="020B0604020202020204" pitchFamily="34" charset="0"/>
            </a:pPr>
            <a:r>
              <a:rPr lang="en-US" altLang="zh-CN" sz="2000" dirty="0" smtClean="0"/>
              <a:t>    </a:t>
            </a:r>
            <a:r>
              <a:rPr lang="zh-CN" altLang="en-US" sz="2000" dirty="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容器云</a:t>
            </a:r>
            <a:r>
              <a:rPr lang="zh-CN" altLang="en-US" sz="2000" dirty="0" smtClean="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平台使用了主流的设计</a:t>
            </a:r>
            <a:r>
              <a:rPr lang="zh-CN" altLang="en-US" sz="2000" dirty="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框架</a:t>
            </a:r>
            <a:r>
              <a:rPr lang="en-US" altLang="zh-CN" sz="2000" dirty="0" err="1" smtClean="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Spring+SpringMVC+Hibernate</a:t>
            </a:r>
            <a:r>
              <a:rPr lang="zh-CN" altLang="en-US" sz="2000" dirty="0" smtClean="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框架</a:t>
            </a:r>
            <a:r>
              <a:rPr lang="zh-CN" altLang="en-US" sz="2000" dirty="0">
                <a:solidFill>
                  <a:schemeClr val="tx1">
                    <a:lumMod val="90000"/>
                    <a:lumOff val="10000"/>
                  </a:schemeClr>
                </a:solidFill>
                <a:latin typeface="Times New Roman" panose="02020603050405020304" pitchFamily="18" charset="0"/>
                <a:ea typeface="宋体" panose="02010600030101010101" pitchFamily="2" charset="-122"/>
                <a:cs typeface="Times New Roman" panose="02020603050405020304" pitchFamily="18" charset="0"/>
              </a:rPr>
              <a:t>开发</a:t>
            </a:r>
          </a:p>
        </p:txBody>
      </p:sp>
      <p:sp>
        <p:nvSpPr>
          <p:cNvPr id="31" name="文本框 30"/>
          <p:cNvSpPr txBox="1"/>
          <p:nvPr/>
        </p:nvSpPr>
        <p:spPr>
          <a:xfrm>
            <a:off x="6894566" y="3332445"/>
            <a:ext cx="1577845" cy="523220"/>
          </a:xfrm>
          <a:prstGeom prst="rect">
            <a:avLst/>
          </a:prstGeom>
          <a:noFill/>
        </p:spPr>
        <p:txBody>
          <a:bodyPr wrap="square" rtlCol="0">
            <a:spAutoFit/>
          </a:bodyPr>
          <a:lstStyle>
            <a:defPPr>
              <a:defRPr lang="zh-CN"/>
            </a:defPPr>
            <a:lvl1pPr algn="ctr">
              <a:defRPr>
                <a:solidFill>
                  <a:srgbClr val="4A4A4A"/>
                </a:solidFill>
                <a:latin typeface="微软雅黑" panose="020B0503020204020204" pitchFamily="34" charset="-122"/>
                <a:ea typeface="微软雅黑" panose="020B0503020204020204" pitchFamily="34" charset="-122"/>
              </a:defRPr>
            </a:lvl1pPr>
          </a:lstStyle>
          <a:p>
            <a:r>
              <a:rPr lang="en-US" altLang="zh-CN" sz="2800" b="1" dirty="0" err="1" smtClean="0">
                <a:latin typeface="Times New Roman" panose="02020603050405020304" pitchFamily="18" charset="0"/>
                <a:cs typeface="Times New Roman" panose="02020603050405020304" pitchFamily="18" charset="0"/>
              </a:rPr>
              <a:t>SSH</a:t>
            </a:r>
            <a:r>
              <a:rPr lang="zh-CN" altLang="en-US" sz="2800" b="1" dirty="0" smtClean="0">
                <a:latin typeface="宋体" panose="02010600030101010101" pitchFamily="2" charset="-122"/>
                <a:ea typeface="宋体" panose="02010600030101010101" pitchFamily="2" charset="-122"/>
              </a:rPr>
              <a:t>框架</a:t>
            </a:r>
            <a:endParaRPr lang="zh-CN" altLang="en-US" sz="2800" b="1" dirty="0">
              <a:latin typeface="宋体" panose="02010600030101010101" pitchFamily="2" charset="-122"/>
              <a:ea typeface="宋体" panose="02010600030101010101" pitchFamily="2" charset="-122"/>
            </a:endParaRPr>
          </a:p>
        </p:txBody>
      </p:sp>
      <p:sp>
        <p:nvSpPr>
          <p:cNvPr id="32" name="文本框 31"/>
          <p:cNvSpPr txBox="1"/>
          <p:nvPr/>
        </p:nvSpPr>
        <p:spPr>
          <a:xfrm>
            <a:off x="7394730" y="2052213"/>
            <a:ext cx="577518" cy="769441"/>
          </a:xfrm>
          <a:prstGeom prst="rect">
            <a:avLst/>
          </a:prstGeom>
          <a:noFill/>
        </p:spPr>
        <p:txBody>
          <a:bodyPr wrap="square" rtlCol="0">
            <a:spAutoFit/>
          </a:bodyPr>
          <a:lstStyle/>
          <a:p>
            <a:r>
              <a:rPr lang="en-US" altLang="zh-CN" sz="4400" dirty="0"/>
              <a:t>C</a:t>
            </a:r>
            <a:endParaRPr lang="zh-CN" altLang="en-US" sz="4400" dirty="0"/>
          </a:p>
        </p:txBody>
      </p:sp>
      <p:sp>
        <p:nvSpPr>
          <p:cNvPr id="33" name="任意多边形 32"/>
          <p:cNvSpPr/>
          <p:nvPr/>
        </p:nvSpPr>
        <p:spPr>
          <a:xfrm>
            <a:off x="6985658" y="1769180"/>
            <a:ext cx="1395663" cy="1335506"/>
          </a:xfrm>
          <a:custGeom>
            <a:avLst/>
            <a:gdLst>
              <a:gd name="connsiteX0" fmla="*/ 409074 w 818148"/>
              <a:gd name="connsiteY0" fmla="*/ 58792 h 818148"/>
              <a:gd name="connsiteX1" fmla="*/ 58792 w 818148"/>
              <a:gd name="connsiteY1" fmla="*/ 409074 h 818148"/>
              <a:gd name="connsiteX2" fmla="*/ 409074 w 818148"/>
              <a:gd name="connsiteY2" fmla="*/ 759356 h 818148"/>
              <a:gd name="connsiteX3" fmla="*/ 759356 w 818148"/>
              <a:gd name="connsiteY3" fmla="*/ 409074 h 818148"/>
              <a:gd name="connsiteX4" fmla="*/ 409074 w 818148"/>
              <a:gd name="connsiteY4" fmla="*/ 58792 h 818148"/>
              <a:gd name="connsiteX5" fmla="*/ 409074 w 818148"/>
              <a:gd name="connsiteY5" fmla="*/ 0 h 818148"/>
              <a:gd name="connsiteX6" fmla="*/ 818148 w 818148"/>
              <a:gd name="connsiteY6" fmla="*/ 409074 h 818148"/>
              <a:gd name="connsiteX7" fmla="*/ 409074 w 818148"/>
              <a:gd name="connsiteY7" fmla="*/ 818148 h 818148"/>
              <a:gd name="connsiteX8" fmla="*/ 0 w 818148"/>
              <a:gd name="connsiteY8" fmla="*/ 409074 h 818148"/>
              <a:gd name="connsiteX9" fmla="*/ 409074 w 818148"/>
              <a:gd name="connsiteY9" fmla="*/ 0 h 8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8148" h="818148">
                <a:moveTo>
                  <a:pt x="409074" y="58792"/>
                </a:moveTo>
                <a:cubicBezTo>
                  <a:pt x="215619" y="58792"/>
                  <a:pt x="58792" y="215619"/>
                  <a:pt x="58792" y="409074"/>
                </a:cubicBezTo>
                <a:cubicBezTo>
                  <a:pt x="58792" y="602529"/>
                  <a:pt x="215619" y="759356"/>
                  <a:pt x="409074" y="759356"/>
                </a:cubicBezTo>
                <a:cubicBezTo>
                  <a:pt x="602529" y="759356"/>
                  <a:pt x="759356" y="602529"/>
                  <a:pt x="759356" y="409074"/>
                </a:cubicBezTo>
                <a:cubicBezTo>
                  <a:pt x="759356" y="215619"/>
                  <a:pt x="602529" y="58792"/>
                  <a:pt x="409074" y="58792"/>
                </a:cubicBezTo>
                <a:close/>
                <a:moveTo>
                  <a:pt x="409074" y="0"/>
                </a:moveTo>
                <a:cubicBezTo>
                  <a:pt x="634999" y="0"/>
                  <a:pt x="818148" y="183149"/>
                  <a:pt x="818148" y="409074"/>
                </a:cubicBezTo>
                <a:cubicBezTo>
                  <a:pt x="818148" y="634999"/>
                  <a:pt x="634999" y="818148"/>
                  <a:pt x="409074" y="818148"/>
                </a:cubicBezTo>
                <a:cubicBezTo>
                  <a:pt x="183149" y="818148"/>
                  <a:pt x="0" y="634999"/>
                  <a:pt x="0" y="409074"/>
                </a:cubicBezTo>
                <a:cubicBezTo>
                  <a:pt x="0" y="183149"/>
                  <a:pt x="183149" y="0"/>
                  <a:pt x="409074" y="0"/>
                </a:cubicBezTo>
                <a:close/>
              </a:path>
            </a:pathLst>
          </a:custGeom>
          <a:solidFill>
            <a:srgbClr val="B4E7FA"/>
          </a:solidFill>
          <a:ln>
            <a:solidFill>
              <a:srgbClr val="B4E7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441648"/>
      </p:ext>
    </p:extLst>
  </p:cSld>
  <p:clrMapOvr>
    <a:masterClrMapping/>
  </p:clrMapOvr>
  <mc:AlternateContent xmlns:mc="http://schemas.openxmlformats.org/markup-compatibility/2006" xmlns:p14="http://schemas.microsoft.com/office/powerpoint/2010/main">
    <mc:Choice Requires="p14">
      <p:transition spd="slow" p14:dur="2000" advTm="11394"/>
    </mc:Choice>
    <mc:Fallback xmlns="">
      <p:transition spd="slow" advTm="11394"/>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对象 20"/>
          <p:cNvGraphicFramePr>
            <a:graphicFrameLocks noChangeAspect="1"/>
          </p:cNvGraphicFramePr>
          <p:nvPr>
            <p:extLst>
              <p:ext uri="{D42A27DB-BD31-4B8C-83A1-F6EECF244321}">
                <p14:modId xmlns:p14="http://schemas.microsoft.com/office/powerpoint/2010/main" val="3176052622"/>
              </p:ext>
            </p:extLst>
          </p:nvPr>
        </p:nvGraphicFramePr>
        <p:xfrm>
          <a:off x="1738717" y="1126601"/>
          <a:ext cx="5961765" cy="5448236"/>
        </p:xfrm>
        <a:graphic>
          <a:graphicData uri="http://schemas.openxmlformats.org/presentationml/2006/ole">
            <mc:AlternateContent xmlns:mc="http://schemas.openxmlformats.org/markup-compatibility/2006">
              <mc:Choice xmlns:v="urn:schemas-microsoft-com:vml" Requires="v">
                <p:oleObj spid="_x0000_s1343" name="Visio" r:id="rId5" imgW="7077174" imgH="6467646" progId="Visio.Drawing.15">
                  <p:embed/>
                </p:oleObj>
              </mc:Choice>
              <mc:Fallback>
                <p:oleObj name="Visio" r:id="rId5" imgW="7077174" imgH="6467646" progId="Visio.Drawing.15">
                  <p:embed/>
                  <p:pic>
                    <p:nvPicPr>
                      <p:cNvPr id="0" name=""/>
                      <p:cNvPicPr/>
                      <p:nvPr/>
                    </p:nvPicPr>
                    <p:blipFill>
                      <a:blip r:embed="rId6"/>
                      <a:stretch>
                        <a:fillRect/>
                      </a:stretch>
                    </p:blipFill>
                    <p:spPr>
                      <a:xfrm>
                        <a:off x="1738717" y="1126601"/>
                        <a:ext cx="5961765" cy="5448236"/>
                      </a:xfrm>
                      <a:prstGeom prst="rect">
                        <a:avLst/>
                      </a:prstGeom>
                    </p:spPr>
                  </p:pic>
                </p:oleObj>
              </mc:Fallback>
            </mc:AlternateContent>
          </a:graphicData>
        </a:graphic>
      </p:graphicFrame>
      <p:sp>
        <p:nvSpPr>
          <p:cNvPr id="8" name="TextBox 108"/>
          <p:cNvSpPr txBox="1">
            <a:spLocks noChangeArrowheads="1"/>
          </p:cNvSpPr>
          <p:nvPr/>
        </p:nvSpPr>
        <p:spPr bwMode="auto">
          <a:xfrm>
            <a:off x="1081544" y="60338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smtClean="0">
                <a:solidFill>
                  <a:schemeClr val="accent4">
                    <a:lumMod val="50000"/>
                  </a:schemeClr>
                </a:solidFill>
                <a:latin typeface="微软雅黑" panose="020B0503020204020204" pitchFamily="34" charset="-122"/>
                <a:ea typeface="微软雅黑" panose="020B0503020204020204" pitchFamily="34" charset="-122"/>
              </a:rPr>
              <a:t>技术分析</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26840" y="499770"/>
            <a:ext cx="589160" cy="792001"/>
            <a:chOff x="-1" y="950495"/>
            <a:chExt cx="2382255" cy="3212432"/>
          </a:xfrm>
        </p:grpSpPr>
        <p:sp>
          <p:nvSpPr>
            <p:cNvPr id="10" name="等腰三角形 9"/>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等腰三角形 10"/>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2" name="矩形 109"/>
          <p:cNvSpPr>
            <a:spLocks noChangeArrowheads="1"/>
          </p:cNvSpPr>
          <p:nvPr/>
        </p:nvSpPr>
        <p:spPr bwMode="auto">
          <a:xfrm>
            <a:off x="2907685" y="664936"/>
            <a:ext cx="2084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dirty="0" err="1" smtClean="0">
                <a:solidFill>
                  <a:schemeClr val="accent1">
                    <a:lumMod val="50000"/>
                  </a:schemeClr>
                </a:solidFill>
                <a:latin typeface="Arial" panose="020B0604020202020204" pitchFamily="34" charset="0"/>
              </a:rPr>
              <a:t>Docker</a:t>
            </a:r>
            <a:r>
              <a:rPr lang="zh-CN" altLang="en-US" sz="2400" dirty="0" smtClean="0">
                <a:solidFill>
                  <a:schemeClr val="accent1">
                    <a:lumMod val="50000"/>
                  </a:schemeClr>
                </a:solidFill>
                <a:latin typeface="Arial" panose="020B0604020202020204" pitchFamily="34" charset="0"/>
              </a:rPr>
              <a:t>结构图</a:t>
            </a:r>
            <a:endParaRPr lang="zh-CN" altLang="en-US" sz="2400" dirty="0">
              <a:solidFill>
                <a:schemeClr val="accent1">
                  <a:lumMod val="50000"/>
                </a:schemeClr>
              </a:solidFill>
              <a:latin typeface="Arial" panose="020B0604020202020204" pitchFamily="34" charset="0"/>
            </a:endParaRPr>
          </a:p>
        </p:txBody>
      </p:sp>
    </p:spTree>
    <p:extLst>
      <p:ext uri="{BB962C8B-B14F-4D97-AF65-F5344CB8AC3E}">
        <p14:creationId xmlns:p14="http://schemas.microsoft.com/office/powerpoint/2010/main" val="1042473417"/>
      </p:ext>
    </p:extLst>
  </p:cSld>
  <p:clrMapOvr>
    <a:masterClrMapping/>
  </p:clrMapOvr>
  <mc:AlternateContent xmlns:mc="http://schemas.openxmlformats.org/markup-compatibility/2006" xmlns:p14="http://schemas.microsoft.com/office/powerpoint/2010/main">
    <mc:Choice Requires="p14">
      <p:transition spd="slow" p14:dur="2000" advTm="14891"/>
    </mc:Choice>
    <mc:Fallback xmlns="">
      <p:transition spd="slow" advTm="14891"/>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546806" y="2109408"/>
            <a:ext cx="2567121" cy="530339"/>
          </a:xfrm>
          <a:prstGeom prst="rect">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49" name="文本框 48"/>
          <p:cNvSpPr txBox="1"/>
          <p:nvPr/>
        </p:nvSpPr>
        <p:spPr>
          <a:xfrm>
            <a:off x="1021994" y="2170501"/>
            <a:ext cx="1786350" cy="415498"/>
          </a:xfrm>
          <a:prstGeom prst="rect">
            <a:avLst/>
          </a:prstGeom>
          <a:noFill/>
        </p:spPr>
        <p:txBody>
          <a:bodyPr wrap="square" rtlCol="0">
            <a:spAutoFit/>
          </a:bodyPr>
          <a:lstStyle/>
          <a:p>
            <a:r>
              <a:rPr lang="en-US" altLang="zh-CN" sz="2100" dirty="0" err="1">
                <a:solidFill>
                  <a:srgbClr val="4A4A4A"/>
                </a:solidFill>
                <a:latin typeface="微软雅黑" panose="020B0503020204020204" pitchFamily="34" charset="-122"/>
                <a:ea typeface="微软雅黑" panose="020B0503020204020204" pitchFamily="34" charset="-122"/>
              </a:rPr>
              <a:t>Kubernetes</a:t>
            </a:r>
            <a:endParaRPr lang="zh-CN" altLang="en-US" dirty="0">
              <a:solidFill>
                <a:srgbClr val="4A4A4A"/>
              </a:solidFill>
              <a:latin typeface="微软雅黑" panose="020B0503020204020204" pitchFamily="34" charset="-122"/>
              <a:ea typeface="微软雅黑" panose="020B0503020204020204" pitchFamily="34" charset="-122"/>
            </a:endParaRPr>
          </a:p>
        </p:txBody>
      </p:sp>
      <p:sp>
        <p:nvSpPr>
          <p:cNvPr id="50" name="Text Box 11"/>
          <p:cNvSpPr txBox="1">
            <a:spLocks noChangeArrowheads="1"/>
          </p:cNvSpPr>
          <p:nvPr/>
        </p:nvSpPr>
        <p:spPr bwMode="auto">
          <a:xfrm>
            <a:off x="547678" y="2686172"/>
            <a:ext cx="2543901"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50000"/>
              </a:lnSpc>
              <a:defRPr sz="160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en-US" altLang="zh-CN" sz="900" dirty="0"/>
              <a:t>    </a:t>
            </a:r>
            <a:r>
              <a:rPr lang="en-US" altLang="zh-CN" sz="1100" dirty="0"/>
              <a:t>    </a:t>
            </a:r>
            <a:r>
              <a:rPr lang="en-US" altLang="zh-CN" sz="1800" dirty="0" err="1">
                <a:solidFill>
                  <a:schemeClr val="tx1">
                    <a:lumMod val="85000"/>
                    <a:lumOff val="15000"/>
                  </a:schemeClr>
                </a:solidFill>
              </a:rPr>
              <a:t>Kubernetes</a:t>
            </a:r>
            <a:r>
              <a:rPr lang="zh-CN" altLang="en-US" sz="1800" dirty="0">
                <a:solidFill>
                  <a:schemeClr val="tx1">
                    <a:lumMod val="85000"/>
                    <a:lumOff val="15000"/>
                  </a:schemeClr>
                </a:solidFill>
              </a:rPr>
              <a:t>简称</a:t>
            </a:r>
            <a:r>
              <a:rPr lang="en-US" altLang="zh-CN" sz="1800" dirty="0" err="1">
                <a:solidFill>
                  <a:schemeClr val="tx1">
                    <a:lumMod val="85000"/>
                    <a:lumOff val="15000"/>
                  </a:schemeClr>
                </a:solidFill>
              </a:rPr>
              <a:t>k8s</a:t>
            </a:r>
            <a:r>
              <a:rPr lang="zh-CN" altLang="en-US" sz="1800" dirty="0">
                <a:solidFill>
                  <a:schemeClr val="tx1">
                    <a:lumMod val="85000"/>
                    <a:lumOff val="15000"/>
                  </a:schemeClr>
                </a:solidFill>
              </a:rPr>
              <a:t>，</a:t>
            </a:r>
            <a:r>
              <a:rPr lang="zh-CN" altLang="zh-CN" sz="1800" dirty="0">
                <a:solidFill>
                  <a:schemeClr val="tx1">
                    <a:lumMod val="85000"/>
                    <a:lumOff val="15000"/>
                  </a:schemeClr>
                </a:solidFill>
              </a:rPr>
              <a:t>是基于</a:t>
            </a:r>
            <a:r>
              <a:rPr lang="en-US" altLang="zh-CN" sz="1800" dirty="0" err="1">
                <a:solidFill>
                  <a:schemeClr val="tx1">
                    <a:lumMod val="85000"/>
                    <a:lumOff val="15000"/>
                  </a:schemeClr>
                </a:solidFill>
              </a:rPr>
              <a:t>Docker</a:t>
            </a:r>
            <a:r>
              <a:rPr lang="zh-CN" altLang="zh-CN" sz="1800" dirty="0">
                <a:solidFill>
                  <a:schemeClr val="tx1">
                    <a:lumMod val="85000"/>
                    <a:lumOff val="15000"/>
                  </a:schemeClr>
                </a:solidFill>
              </a:rPr>
              <a:t>构建一个容器的调度服务</a:t>
            </a:r>
            <a:r>
              <a:rPr lang="zh-CN" altLang="en-US" sz="1800" dirty="0">
                <a:solidFill>
                  <a:schemeClr val="tx1">
                    <a:lumMod val="85000"/>
                    <a:lumOff val="15000"/>
                  </a:schemeClr>
                </a:solidFill>
              </a:rPr>
              <a:t>。容器云平台使用</a:t>
            </a:r>
            <a:r>
              <a:rPr lang="en-US" altLang="zh-CN" sz="1800" dirty="0" err="1">
                <a:solidFill>
                  <a:schemeClr val="tx1">
                    <a:lumMod val="85000"/>
                    <a:lumOff val="15000"/>
                  </a:schemeClr>
                </a:solidFill>
              </a:rPr>
              <a:t>k8s</a:t>
            </a:r>
            <a:r>
              <a:rPr lang="zh-CN" altLang="en-US" sz="1800" dirty="0">
                <a:solidFill>
                  <a:schemeClr val="tx1">
                    <a:lumMod val="85000"/>
                    <a:lumOff val="15000"/>
                  </a:schemeClr>
                </a:solidFill>
              </a:rPr>
              <a:t>来实现容器集群的管理，并在原有基础上进行具体的实现与功能的拓展。</a:t>
            </a:r>
          </a:p>
        </p:txBody>
      </p:sp>
      <p:sp>
        <p:nvSpPr>
          <p:cNvPr id="30" name="TextBox 108"/>
          <p:cNvSpPr txBox="1">
            <a:spLocks noChangeArrowheads="1"/>
          </p:cNvSpPr>
          <p:nvPr/>
        </p:nvSpPr>
        <p:spPr bwMode="auto">
          <a:xfrm>
            <a:off x="1081544" y="603382"/>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smtClean="0">
                <a:solidFill>
                  <a:schemeClr val="accent4">
                    <a:lumMod val="50000"/>
                  </a:schemeClr>
                </a:solidFill>
                <a:latin typeface="微软雅黑" panose="020B0503020204020204" pitchFamily="34" charset="-122"/>
                <a:ea typeface="微软雅黑" panose="020B0503020204020204" pitchFamily="34" charset="-122"/>
              </a:rPr>
              <a:t>技术分析</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426840" y="499770"/>
            <a:ext cx="589160" cy="792001"/>
            <a:chOff x="-1" y="950495"/>
            <a:chExt cx="2382255" cy="3212432"/>
          </a:xfrm>
        </p:grpSpPr>
        <p:sp>
          <p:nvSpPr>
            <p:cNvPr id="47" name="等腰三角形 46"/>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等腰三角形 50"/>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7" name="矩形 109"/>
          <p:cNvSpPr>
            <a:spLocks noChangeArrowheads="1"/>
          </p:cNvSpPr>
          <p:nvPr/>
        </p:nvSpPr>
        <p:spPr bwMode="auto">
          <a:xfrm>
            <a:off x="2907685" y="664936"/>
            <a:ext cx="23759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dirty="0" err="1" smtClean="0">
                <a:solidFill>
                  <a:schemeClr val="accent1">
                    <a:lumMod val="50000"/>
                  </a:schemeClr>
                </a:solidFill>
                <a:latin typeface="Arial" panose="020B0604020202020204" pitchFamily="34" charset="0"/>
              </a:rPr>
              <a:t>Kubernetes</a:t>
            </a:r>
            <a:r>
              <a:rPr lang="zh-CN" altLang="en-US" sz="2400" dirty="0" smtClean="0">
                <a:solidFill>
                  <a:schemeClr val="accent1">
                    <a:lumMod val="50000"/>
                  </a:schemeClr>
                </a:solidFill>
                <a:latin typeface="Arial" panose="020B0604020202020204" pitchFamily="34" charset="0"/>
              </a:rPr>
              <a:t>介绍</a:t>
            </a:r>
            <a:endParaRPr lang="zh-CN" altLang="en-US" sz="2400" dirty="0">
              <a:solidFill>
                <a:schemeClr val="accent1">
                  <a:lumMod val="50000"/>
                </a:schemeClr>
              </a:solidFill>
              <a:latin typeface="Arial" panose="020B0604020202020204" pitchFamily="34" charset="0"/>
            </a:endParaRPr>
          </a:p>
        </p:txBody>
      </p:sp>
      <p:grpSp>
        <p:nvGrpSpPr>
          <p:cNvPr id="58" name="Group 5"/>
          <p:cNvGrpSpPr>
            <a:grpSpLocks/>
          </p:cNvGrpSpPr>
          <p:nvPr/>
        </p:nvGrpSpPr>
        <p:grpSpPr bwMode="auto">
          <a:xfrm>
            <a:off x="3574925" y="2624799"/>
            <a:ext cx="5423932" cy="3173360"/>
            <a:chOff x="0" y="52"/>
            <a:chExt cx="3989" cy="2286"/>
          </a:xfrm>
        </p:grpSpPr>
        <p:sp>
          <p:nvSpPr>
            <p:cNvPr id="59" name="Oval 6"/>
            <p:cNvSpPr>
              <a:spLocks noChangeArrowheads="1"/>
            </p:cNvSpPr>
            <p:nvPr/>
          </p:nvSpPr>
          <p:spPr bwMode="auto">
            <a:xfrm>
              <a:off x="485" y="1503"/>
              <a:ext cx="3504" cy="835"/>
            </a:xfrm>
            <a:prstGeom prst="ellipse">
              <a:avLst/>
            </a:prstGeom>
            <a:gradFill rotWithShape="1">
              <a:gsLst>
                <a:gs pos="0">
                  <a:srgbClr val="292929">
                    <a:alpha val="70000"/>
                  </a:srgbClr>
                </a:gs>
                <a:gs pos="100000">
                  <a:srgbClr val="292929">
                    <a:gamma/>
                    <a:shade val="46275"/>
                    <a:invGamma/>
                    <a:alpha val="0"/>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vert="eaVert" wrap="none" lIns="92075" tIns="46038" rIns="92075" bIns="46038" anchor="ctr"/>
            <a:lstStyle/>
            <a:p>
              <a:endParaRPr lang="zh-CN" altLang="en-US"/>
            </a:p>
          </p:txBody>
        </p:sp>
        <p:sp>
          <p:nvSpPr>
            <p:cNvPr id="60" name="Oval 7"/>
            <p:cNvSpPr>
              <a:spLocks noChangeArrowheads="1"/>
            </p:cNvSpPr>
            <p:nvPr/>
          </p:nvSpPr>
          <p:spPr bwMode="auto">
            <a:xfrm rot="20601702">
              <a:off x="51" y="173"/>
              <a:ext cx="3582" cy="1900"/>
            </a:xfrm>
            <a:prstGeom prst="ellipse">
              <a:avLst/>
            </a:prstGeom>
            <a:gradFill rotWithShape="0">
              <a:gsLst>
                <a:gs pos="0">
                  <a:schemeClr val="bg2">
                    <a:gamma/>
                    <a:shade val="39216"/>
                    <a:invGamma/>
                  </a:schemeClr>
                </a:gs>
                <a:gs pos="50000">
                  <a:schemeClr val="bg2"/>
                </a:gs>
                <a:gs pos="100000">
                  <a:schemeClr val="bg2">
                    <a:gamma/>
                    <a:shade val="39216"/>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Oval 8"/>
            <p:cNvSpPr>
              <a:spLocks noChangeArrowheads="1"/>
            </p:cNvSpPr>
            <p:nvPr/>
          </p:nvSpPr>
          <p:spPr bwMode="auto">
            <a:xfrm rot="20601702">
              <a:off x="63" y="70"/>
              <a:ext cx="3505" cy="1841"/>
            </a:xfrm>
            <a:prstGeom prst="ellipse">
              <a:avLst/>
            </a:prstGeom>
            <a:gradFill rotWithShape="1">
              <a:gsLst>
                <a:gs pos="0">
                  <a:srgbClr val="2791BB"/>
                </a:gs>
                <a:gs pos="100000">
                  <a:srgbClr val="2791BB">
                    <a:gamma/>
                    <a:shade val="0"/>
                    <a:invGamma/>
                  </a:srgb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Arc 10"/>
            <p:cNvSpPr>
              <a:spLocks/>
            </p:cNvSpPr>
            <p:nvPr/>
          </p:nvSpPr>
          <p:spPr bwMode="auto">
            <a:xfrm rot="20601703" flipH="1">
              <a:off x="218" y="1181"/>
              <a:ext cx="2067" cy="930"/>
            </a:xfrm>
            <a:custGeom>
              <a:avLst/>
              <a:gdLst>
                <a:gd name="G0" fmla="+- 3659 0 0"/>
                <a:gd name="G1" fmla="+- 0 0 0"/>
                <a:gd name="G2" fmla="+- 21600 0 0"/>
                <a:gd name="T0" fmla="*/ 25114 w 25114"/>
                <a:gd name="T1" fmla="*/ 2497 h 21600"/>
                <a:gd name="T2" fmla="*/ 0 w 25114"/>
                <a:gd name="T3" fmla="*/ 21288 h 21600"/>
                <a:gd name="T4" fmla="*/ 3659 w 25114"/>
                <a:gd name="T5" fmla="*/ 0 h 21600"/>
              </a:gdLst>
              <a:ahLst/>
              <a:cxnLst>
                <a:cxn ang="0">
                  <a:pos x="T0" y="T1"/>
                </a:cxn>
                <a:cxn ang="0">
                  <a:pos x="T2" y="T3"/>
                </a:cxn>
                <a:cxn ang="0">
                  <a:pos x="T4" y="T5"/>
                </a:cxn>
              </a:cxnLst>
              <a:rect l="0" t="0" r="r" b="b"/>
              <a:pathLst>
                <a:path w="25114" h="21600" fill="none" extrusionOk="0">
                  <a:moveTo>
                    <a:pt x="25114" y="2497"/>
                  </a:moveTo>
                  <a:cubicBezTo>
                    <a:pt x="23846" y="13386"/>
                    <a:pt x="14622" y="21600"/>
                    <a:pt x="3659" y="21600"/>
                  </a:cubicBezTo>
                  <a:cubicBezTo>
                    <a:pt x="2432" y="21600"/>
                    <a:pt x="1208" y="21495"/>
                    <a:pt x="0" y="21287"/>
                  </a:cubicBezTo>
                </a:path>
                <a:path w="25114" h="21600" stroke="0" extrusionOk="0">
                  <a:moveTo>
                    <a:pt x="25114" y="2497"/>
                  </a:moveTo>
                  <a:cubicBezTo>
                    <a:pt x="23846" y="13386"/>
                    <a:pt x="14622" y="21600"/>
                    <a:pt x="3659" y="21600"/>
                  </a:cubicBezTo>
                  <a:cubicBezTo>
                    <a:pt x="2432" y="21600"/>
                    <a:pt x="1208" y="21495"/>
                    <a:pt x="0" y="21287"/>
                  </a:cubicBezTo>
                  <a:lnTo>
                    <a:pt x="3659" y="0"/>
                  </a:lnTo>
                  <a:close/>
                </a:path>
              </a:pathLst>
            </a:custGeom>
            <a:gradFill rotWithShape="1">
              <a:gsLst>
                <a:gs pos="0">
                  <a:schemeClr val="accent1"/>
                </a:gs>
                <a:gs pos="100000">
                  <a:schemeClr val="accent1">
                    <a:gamma/>
                    <a:shade val="60784"/>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Arc 11"/>
            <p:cNvSpPr>
              <a:spLocks/>
            </p:cNvSpPr>
            <p:nvPr/>
          </p:nvSpPr>
          <p:spPr bwMode="auto">
            <a:xfrm rot="20601702">
              <a:off x="808" y="52"/>
              <a:ext cx="1974" cy="893"/>
            </a:xfrm>
            <a:custGeom>
              <a:avLst/>
              <a:gdLst>
                <a:gd name="G0" fmla="+- 10427 0 0"/>
                <a:gd name="G1" fmla="+- 21600 0 0"/>
                <a:gd name="G2" fmla="+- 21600 0 0"/>
                <a:gd name="T0" fmla="*/ 0 w 23826"/>
                <a:gd name="T1" fmla="*/ 2683 h 21600"/>
                <a:gd name="T2" fmla="*/ 23826 w 23826"/>
                <a:gd name="T3" fmla="*/ 4658 h 21600"/>
                <a:gd name="T4" fmla="*/ 10427 w 23826"/>
                <a:gd name="T5" fmla="*/ 21600 h 21600"/>
              </a:gdLst>
              <a:ahLst/>
              <a:cxnLst>
                <a:cxn ang="0">
                  <a:pos x="T0" y="T1"/>
                </a:cxn>
                <a:cxn ang="0">
                  <a:pos x="T2" y="T3"/>
                </a:cxn>
                <a:cxn ang="0">
                  <a:pos x="T4" y="T5"/>
                </a:cxn>
              </a:cxnLst>
              <a:rect l="0" t="0" r="r" b="b"/>
              <a:pathLst>
                <a:path w="23826" h="21600" fill="none" extrusionOk="0">
                  <a:moveTo>
                    <a:pt x="0" y="2683"/>
                  </a:moveTo>
                  <a:cubicBezTo>
                    <a:pt x="3193" y="923"/>
                    <a:pt x="6780" y="0"/>
                    <a:pt x="10427" y="0"/>
                  </a:cubicBezTo>
                  <a:cubicBezTo>
                    <a:pt x="15290" y="0"/>
                    <a:pt x="20011" y="1641"/>
                    <a:pt x="23825" y="4658"/>
                  </a:cubicBezTo>
                </a:path>
                <a:path w="23826" h="21600" stroke="0" extrusionOk="0">
                  <a:moveTo>
                    <a:pt x="0" y="2683"/>
                  </a:moveTo>
                  <a:cubicBezTo>
                    <a:pt x="3193" y="923"/>
                    <a:pt x="6780" y="0"/>
                    <a:pt x="10427" y="0"/>
                  </a:cubicBezTo>
                  <a:cubicBezTo>
                    <a:pt x="15290" y="0"/>
                    <a:pt x="20011" y="1641"/>
                    <a:pt x="23825" y="4658"/>
                  </a:cubicBezTo>
                  <a:lnTo>
                    <a:pt x="10427" y="21600"/>
                  </a:lnTo>
                  <a:close/>
                </a:path>
              </a:pathLst>
            </a:custGeom>
            <a:gradFill rotWithShape="1">
              <a:gsLst>
                <a:gs pos="0">
                  <a:schemeClr val="tx2"/>
                </a:gs>
                <a:gs pos="100000">
                  <a:schemeClr val="tx2">
                    <a:gamma/>
                    <a:shade val="52549"/>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Arc 12"/>
            <p:cNvSpPr>
              <a:spLocks/>
            </p:cNvSpPr>
            <p:nvPr/>
          </p:nvSpPr>
          <p:spPr bwMode="auto">
            <a:xfrm rot="20601703" flipH="1">
              <a:off x="0" y="384"/>
              <a:ext cx="1795" cy="1330"/>
            </a:xfrm>
            <a:custGeom>
              <a:avLst/>
              <a:gdLst>
                <a:gd name="G0" fmla="+- 0 0 0"/>
                <a:gd name="G1" fmla="+- 20162 0 0"/>
                <a:gd name="G2" fmla="+- 21600 0 0"/>
                <a:gd name="T0" fmla="*/ 7749 w 21600"/>
                <a:gd name="T1" fmla="*/ 0 h 30685"/>
                <a:gd name="T2" fmla="*/ 18863 w 21600"/>
                <a:gd name="T3" fmla="*/ 30685 h 30685"/>
                <a:gd name="T4" fmla="*/ 0 w 21600"/>
                <a:gd name="T5" fmla="*/ 20162 h 30685"/>
              </a:gdLst>
              <a:ahLst/>
              <a:cxnLst>
                <a:cxn ang="0">
                  <a:pos x="T0" y="T1"/>
                </a:cxn>
                <a:cxn ang="0">
                  <a:pos x="T2" y="T3"/>
                </a:cxn>
                <a:cxn ang="0">
                  <a:pos x="T4" y="T5"/>
                </a:cxn>
              </a:cxnLst>
              <a:rect l="0" t="0" r="r" b="b"/>
              <a:pathLst>
                <a:path w="21600" h="30685" fill="none" extrusionOk="0">
                  <a:moveTo>
                    <a:pt x="7749" y="-1"/>
                  </a:moveTo>
                  <a:cubicBezTo>
                    <a:pt x="16093" y="3206"/>
                    <a:pt x="21600" y="11222"/>
                    <a:pt x="21600" y="20162"/>
                  </a:cubicBezTo>
                  <a:cubicBezTo>
                    <a:pt x="21600" y="23845"/>
                    <a:pt x="20657" y="27468"/>
                    <a:pt x="18863" y="30685"/>
                  </a:cubicBezTo>
                </a:path>
                <a:path w="21600" h="30685" stroke="0" extrusionOk="0">
                  <a:moveTo>
                    <a:pt x="7749" y="-1"/>
                  </a:moveTo>
                  <a:cubicBezTo>
                    <a:pt x="16093" y="3206"/>
                    <a:pt x="21600" y="11222"/>
                    <a:pt x="21600" y="20162"/>
                  </a:cubicBezTo>
                  <a:cubicBezTo>
                    <a:pt x="21600" y="23845"/>
                    <a:pt x="20657" y="27468"/>
                    <a:pt x="18863" y="30685"/>
                  </a:cubicBezTo>
                  <a:lnTo>
                    <a:pt x="0" y="20162"/>
                  </a:lnTo>
                  <a:close/>
                </a:path>
              </a:pathLst>
            </a:custGeom>
            <a:gradFill rotWithShape="1">
              <a:gsLst>
                <a:gs pos="0">
                  <a:schemeClr val="accent2"/>
                </a:gs>
                <a:gs pos="100000">
                  <a:schemeClr val="accent2">
                    <a:gamma/>
                    <a:shade val="54510"/>
                    <a:invGamma/>
                  </a:schemeClr>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Oval 13"/>
            <p:cNvSpPr>
              <a:spLocks noChangeArrowheads="1"/>
            </p:cNvSpPr>
            <p:nvPr/>
          </p:nvSpPr>
          <p:spPr bwMode="auto">
            <a:xfrm rot="20601702">
              <a:off x="984" y="520"/>
              <a:ext cx="1698" cy="844"/>
            </a:xfrm>
            <a:prstGeom prst="ellipse">
              <a:avLst/>
            </a:prstGeom>
            <a:gradFill rotWithShape="0">
              <a:gsLst>
                <a:gs pos="0">
                  <a:schemeClr val="bg2"/>
                </a:gs>
                <a:gs pos="50000">
                  <a:schemeClr val="bg2">
                    <a:gamma/>
                    <a:tint val="24314"/>
                    <a:invGamma/>
                  </a:schemeClr>
                </a:gs>
                <a:gs pos="100000">
                  <a:schemeClr val="bg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Text Box 14"/>
            <p:cNvSpPr txBox="1">
              <a:spLocks noChangeArrowheads="1"/>
            </p:cNvSpPr>
            <p:nvPr/>
          </p:nvSpPr>
          <p:spPr bwMode="auto">
            <a:xfrm>
              <a:off x="219" y="948"/>
              <a:ext cx="76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rgbClr val="FFFFFF"/>
                  </a:solidFill>
                  <a:latin typeface="Verdana" panose="020B0604030504040204" pitchFamily="34" charset="0"/>
                </a:rPr>
                <a:t>服务注册</a:t>
              </a:r>
              <a:endParaRPr lang="zh-CN" sz="2000" b="1" dirty="0">
                <a:solidFill>
                  <a:srgbClr val="FFFFFF"/>
                </a:solidFill>
                <a:latin typeface="Verdana" panose="020B0604030504040204" pitchFamily="34" charset="0"/>
              </a:endParaRPr>
            </a:p>
          </p:txBody>
        </p:sp>
        <p:sp>
          <p:nvSpPr>
            <p:cNvPr id="67" name="Text Box 15"/>
            <p:cNvSpPr txBox="1">
              <a:spLocks noChangeArrowheads="1"/>
            </p:cNvSpPr>
            <p:nvPr/>
          </p:nvSpPr>
          <p:spPr bwMode="auto">
            <a:xfrm>
              <a:off x="1412" y="143"/>
              <a:ext cx="76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rgbClr val="FFFFFF"/>
                  </a:solidFill>
                  <a:latin typeface="Verdana" panose="020B0604030504040204" pitchFamily="34" charset="0"/>
                </a:rPr>
                <a:t>负载均衡</a:t>
              </a:r>
              <a:endParaRPr lang="zh-CN" sz="2000" b="1" dirty="0">
                <a:solidFill>
                  <a:srgbClr val="FFFFFF"/>
                </a:solidFill>
                <a:latin typeface="Verdana" panose="020B0604030504040204" pitchFamily="34" charset="0"/>
              </a:endParaRPr>
            </a:p>
          </p:txBody>
        </p:sp>
        <p:sp>
          <p:nvSpPr>
            <p:cNvPr id="68" name="Text Box 16"/>
            <p:cNvSpPr txBox="1">
              <a:spLocks noChangeArrowheads="1"/>
            </p:cNvSpPr>
            <p:nvPr/>
          </p:nvSpPr>
          <p:spPr bwMode="auto">
            <a:xfrm>
              <a:off x="2573" y="372"/>
              <a:ext cx="76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rgbClr val="FFFFFF"/>
                  </a:solidFill>
                  <a:latin typeface="Verdana" panose="020B0604030504040204" pitchFamily="34" charset="0"/>
                </a:rPr>
                <a:t>健康检查</a:t>
              </a:r>
              <a:endParaRPr lang="zh-CN" b="1" dirty="0">
                <a:solidFill>
                  <a:srgbClr val="FFFFFF"/>
                </a:solidFill>
                <a:latin typeface="Verdana" panose="020B0604030504040204" pitchFamily="34" charset="0"/>
              </a:endParaRPr>
            </a:p>
          </p:txBody>
        </p:sp>
        <p:grpSp>
          <p:nvGrpSpPr>
            <p:cNvPr id="69" name="Group 17"/>
            <p:cNvGrpSpPr>
              <a:grpSpLocks/>
            </p:cNvGrpSpPr>
            <p:nvPr/>
          </p:nvGrpSpPr>
          <p:grpSpPr bwMode="auto">
            <a:xfrm>
              <a:off x="1978" y="587"/>
              <a:ext cx="1719" cy="1511"/>
              <a:chOff x="0" y="0"/>
              <a:chExt cx="1719" cy="1511"/>
            </a:xfrm>
          </p:grpSpPr>
          <p:sp>
            <p:nvSpPr>
              <p:cNvPr id="73" name="未知"/>
              <p:cNvSpPr>
                <a:spLocks/>
              </p:cNvSpPr>
              <p:nvPr/>
            </p:nvSpPr>
            <p:spPr bwMode="auto">
              <a:xfrm>
                <a:off x="590" y="385"/>
                <a:ext cx="1117" cy="1119"/>
              </a:xfrm>
              <a:custGeom>
                <a:avLst/>
                <a:gdLst>
                  <a:gd name="T0" fmla="*/ 21 w 1117"/>
                  <a:gd name="T1" fmla="*/ 888 h 1119"/>
                  <a:gd name="T2" fmla="*/ 1117 w 1117"/>
                  <a:gd name="T3" fmla="*/ 0 h 1119"/>
                  <a:gd name="T4" fmla="*/ 1093 w 1117"/>
                  <a:gd name="T5" fmla="*/ 256 h 1119"/>
                  <a:gd name="T6" fmla="*/ 717 w 1117"/>
                  <a:gd name="T7" fmla="*/ 704 h 1119"/>
                  <a:gd name="T8" fmla="*/ 17 w 1117"/>
                  <a:gd name="T9" fmla="*/ 1119 h 1119"/>
                  <a:gd name="T10" fmla="*/ 21 w 1117"/>
                  <a:gd name="T11" fmla="*/ 888 h 1119"/>
                </a:gdLst>
                <a:ahLst/>
                <a:cxnLst>
                  <a:cxn ang="0">
                    <a:pos x="T0" y="T1"/>
                  </a:cxn>
                  <a:cxn ang="0">
                    <a:pos x="T2" y="T3"/>
                  </a:cxn>
                  <a:cxn ang="0">
                    <a:pos x="T4" y="T5"/>
                  </a:cxn>
                  <a:cxn ang="0">
                    <a:pos x="T6" y="T7"/>
                  </a:cxn>
                  <a:cxn ang="0">
                    <a:pos x="T8" y="T9"/>
                  </a:cxn>
                  <a:cxn ang="0">
                    <a:pos x="T10" y="T11"/>
                  </a:cxn>
                </a:cxnLst>
                <a:rect l="0" t="0" r="r" b="b"/>
                <a:pathLst>
                  <a:path w="1117" h="1119">
                    <a:moveTo>
                      <a:pt x="21" y="888"/>
                    </a:moveTo>
                    <a:lnTo>
                      <a:pt x="1117" y="0"/>
                    </a:lnTo>
                    <a:lnTo>
                      <a:pt x="1093" y="256"/>
                    </a:lnTo>
                    <a:cubicBezTo>
                      <a:pt x="1026" y="373"/>
                      <a:pt x="896" y="560"/>
                      <a:pt x="717" y="704"/>
                    </a:cubicBezTo>
                    <a:cubicBezTo>
                      <a:pt x="538" y="848"/>
                      <a:pt x="133" y="1088"/>
                      <a:pt x="17" y="1119"/>
                    </a:cubicBezTo>
                    <a:cubicBezTo>
                      <a:pt x="0" y="1037"/>
                      <a:pt x="21" y="888"/>
                      <a:pt x="21" y="888"/>
                    </a:cubicBezTo>
                    <a:close/>
                  </a:path>
                </a:pathLst>
              </a:custGeom>
              <a:gradFill rotWithShape="0">
                <a:gsLst>
                  <a:gs pos="0">
                    <a:schemeClr val="folHlink">
                      <a:gamma/>
                      <a:shade val="60784"/>
                      <a:invGamma/>
                    </a:schemeClr>
                  </a:gs>
                  <a:gs pos="100000">
                    <a:schemeClr val="folHlink"/>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4" name="Arc 19"/>
              <p:cNvSpPr>
                <a:spLocks/>
              </p:cNvSpPr>
              <p:nvPr/>
            </p:nvSpPr>
            <p:spPr bwMode="auto">
              <a:xfrm rot="20539204">
                <a:off x="0" y="0"/>
                <a:ext cx="1719" cy="1171"/>
              </a:xfrm>
              <a:custGeom>
                <a:avLst/>
                <a:gdLst>
                  <a:gd name="G0" fmla="+- 0 0 0"/>
                  <a:gd name="G1" fmla="+- 0 0 0"/>
                  <a:gd name="G2" fmla="+- 21600 0 0"/>
                  <a:gd name="T0" fmla="*/ 18016 w 18016"/>
                  <a:gd name="T1" fmla="*/ 11915 h 21282"/>
                  <a:gd name="T2" fmla="*/ 3695 w 18016"/>
                  <a:gd name="T3" fmla="*/ 21282 h 21282"/>
                  <a:gd name="T4" fmla="*/ 0 w 18016"/>
                  <a:gd name="T5" fmla="*/ 0 h 21282"/>
                </a:gdLst>
                <a:ahLst/>
                <a:cxnLst>
                  <a:cxn ang="0">
                    <a:pos x="T0" y="T1"/>
                  </a:cxn>
                  <a:cxn ang="0">
                    <a:pos x="T2" y="T3"/>
                  </a:cxn>
                  <a:cxn ang="0">
                    <a:pos x="T4" y="T5"/>
                  </a:cxn>
                </a:cxnLst>
                <a:rect l="0" t="0" r="r" b="b"/>
                <a:pathLst>
                  <a:path w="18016" h="21282" fill="none" extrusionOk="0">
                    <a:moveTo>
                      <a:pt x="18016" y="11915"/>
                    </a:moveTo>
                    <a:cubicBezTo>
                      <a:pt x="14735" y="16875"/>
                      <a:pt x="9554" y="20264"/>
                      <a:pt x="3694" y="21281"/>
                    </a:cubicBezTo>
                  </a:path>
                  <a:path w="18016" h="21282" stroke="0" extrusionOk="0">
                    <a:moveTo>
                      <a:pt x="18016" y="11915"/>
                    </a:moveTo>
                    <a:cubicBezTo>
                      <a:pt x="14735" y="16875"/>
                      <a:pt x="9554" y="20264"/>
                      <a:pt x="3694" y="21281"/>
                    </a:cubicBezTo>
                    <a:lnTo>
                      <a:pt x="0" y="0"/>
                    </a:lnTo>
                    <a:close/>
                  </a:path>
                </a:pathLst>
              </a:custGeom>
              <a:gradFill rotWithShape="1">
                <a:gsLst>
                  <a:gs pos="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未知"/>
              <p:cNvSpPr>
                <a:spLocks/>
              </p:cNvSpPr>
              <p:nvPr/>
            </p:nvSpPr>
            <p:spPr bwMode="auto">
              <a:xfrm>
                <a:off x="45" y="685"/>
                <a:ext cx="582" cy="826"/>
              </a:xfrm>
              <a:custGeom>
                <a:avLst/>
                <a:gdLst>
                  <a:gd name="T0" fmla="*/ 582 w 582"/>
                  <a:gd name="T1" fmla="*/ 572 h 826"/>
                  <a:gd name="T2" fmla="*/ 562 w 582"/>
                  <a:gd name="T3" fmla="*/ 826 h 826"/>
                  <a:gd name="T4" fmla="*/ 0 w 582"/>
                  <a:gd name="T5" fmla="*/ 42 h 826"/>
                  <a:gd name="T6" fmla="*/ 90 w 582"/>
                  <a:gd name="T7" fmla="*/ 0 h 826"/>
                  <a:gd name="T8" fmla="*/ 582 w 582"/>
                  <a:gd name="T9" fmla="*/ 572 h 826"/>
                </a:gdLst>
                <a:ahLst/>
                <a:cxnLst>
                  <a:cxn ang="0">
                    <a:pos x="T0" y="T1"/>
                  </a:cxn>
                  <a:cxn ang="0">
                    <a:pos x="T2" y="T3"/>
                  </a:cxn>
                  <a:cxn ang="0">
                    <a:pos x="T4" y="T5"/>
                  </a:cxn>
                  <a:cxn ang="0">
                    <a:pos x="T6" y="T7"/>
                  </a:cxn>
                  <a:cxn ang="0">
                    <a:pos x="T8" y="T9"/>
                  </a:cxn>
                </a:cxnLst>
                <a:rect l="0" t="0" r="r" b="b"/>
                <a:pathLst>
                  <a:path w="582" h="826">
                    <a:moveTo>
                      <a:pt x="582" y="572"/>
                    </a:moveTo>
                    <a:lnTo>
                      <a:pt x="562" y="826"/>
                    </a:lnTo>
                    <a:lnTo>
                      <a:pt x="0" y="42"/>
                    </a:lnTo>
                    <a:lnTo>
                      <a:pt x="90" y="0"/>
                    </a:lnTo>
                    <a:lnTo>
                      <a:pt x="582" y="572"/>
                    </a:lnTo>
                    <a:close/>
                  </a:path>
                </a:pathLst>
              </a:custGeom>
              <a:gradFill rotWithShape="1">
                <a:gsLst>
                  <a:gs pos="0">
                    <a:schemeClr val="folHlink"/>
                  </a:gs>
                  <a:gs pos="100000">
                    <a:schemeClr val="folHlink">
                      <a:gamma/>
                      <a:shade val="46275"/>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6" name="Text Box 21"/>
              <p:cNvSpPr txBox="1">
                <a:spLocks noChangeArrowheads="1"/>
              </p:cNvSpPr>
              <p:nvPr/>
            </p:nvSpPr>
            <p:spPr bwMode="auto">
              <a:xfrm>
                <a:off x="403" y="553"/>
                <a:ext cx="76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rgbClr val="FFFFFF"/>
                    </a:solidFill>
                    <a:latin typeface="Verdana" panose="020B0604030504040204" pitchFamily="34" charset="0"/>
                  </a:rPr>
                  <a:t>资源调度</a:t>
                </a:r>
                <a:endParaRPr lang="zh-CN" altLang="zh-CN" sz="2000" b="1" dirty="0">
                  <a:solidFill>
                    <a:srgbClr val="FFFFFF"/>
                  </a:solidFill>
                  <a:latin typeface="Verdana" panose="020B0604030504040204" pitchFamily="34" charset="0"/>
                </a:endParaRPr>
              </a:p>
            </p:txBody>
          </p:sp>
        </p:grpSp>
        <p:sp>
          <p:nvSpPr>
            <p:cNvPr id="70" name="Text Box 22"/>
            <p:cNvSpPr txBox="1">
              <a:spLocks noChangeArrowheads="1"/>
            </p:cNvSpPr>
            <p:nvPr/>
          </p:nvSpPr>
          <p:spPr bwMode="auto">
            <a:xfrm>
              <a:off x="987" y="1572"/>
              <a:ext cx="76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rgbClr val="FFFFFF"/>
                  </a:solidFill>
                  <a:latin typeface="Verdana" panose="020B0604030504040204" pitchFamily="34" charset="0"/>
                </a:rPr>
                <a:t>扩容缩容</a:t>
              </a:r>
              <a:endParaRPr lang="zh-CN" sz="2000" b="1" dirty="0">
                <a:solidFill>
                  <a:srgbClr val="FFFFFF"/>
                </a:solidFill>
                <a:latin typeface="Verdana" panose="020B0604030504040204" pitchFamily="34" charset="0"/>
              </a:endParaRPr>
            </a:p>
          </p:txBody>
        </p:sp>
        <p:sp>
          <p:nvSpPr>
            <p:cNvPr id="71" name="未知"/>
            <p:cNvSpPr>
              <a:spLocks/>
            </p:cNvSpPr>
            <p:nvPr/>
          </p:nvSpPr>
          <p:spPr bwMode="auto">
            <a:xfrm>
              <a:off x="1925" y="1314"/>
              <a:ext cx="528" cy="698"/>
            </a:xfrm>
            <a:custGeom>
              <a:avLst/>
              <a:gdLst>
                <a:gd name="T0" fmla="*/ 0 w 528"/>
                <a:gd name="T1" fmla="*/ 34 h 698"/>
                <a:gd name="T2" fmla="*/ 248 w 528"/>
                <a:gd name="T3" fmla="*/ 546 h 698"/>
                <a:gd name="T4" fmla="*/ 256 w 528"/>
                <a:gd name="T5" fmla="*/ 698 h 698"/>
                <a:gd name="T6" fmla="*/ 435 w 528"/>
                <a:gd name="T7" fmla="*/ 642 h 698"/>
                <a:gd name="T8" fmla="*/ 528 w 528"/>
                <a:gd name="T9" fmla="*/ 594 h 698"/>
                <a:gd name="T10" fmla="*/ 119 w 528"/>
                <a:gd name="T11" fmla="*/ 0 h 698"/>
                <a:gd name="T12" fmla="*/ 0 w 528"/>
                <a:gd name="T13" fmla="*/ 34 h 698"/>
              </a:gdLst>
              <a:ahLst/>
              <a:cxnLst>
                <a:cxn ang="0">
                  <a:pos x="T0" y="T1"/>
                </a:cxn>
                <a:cxn ang="0">
                  <a:pos x="T2" y="T3"/>
                </a:cxn>
                <a:cxn ang="0">
                  <a:pos x="T4" y="T5"/>
                </a:cxn>
                <a:cxn ang="0">
                  <a:pos x="T6" y="T7"/>
                </a:cxn>
                <a:cxn ang="0">
                  <a:pos x="T8" y="T9"/>
                </a:cxn>
                <a:cxn ang="0">
                  <a:pos x="T10" y="T11"/>
                </a:cxn>
                <a:cxn ang="0">
                  <a:pos x="T12" y="T13"/>
                </a:cxn>
              </a:cxnLst>
              <a:rect l="0" t="0" r="r" b="b"/>
              <a:pathLst>
                <a:path w="528" h="698">
                  <a:moveTo>
                    <a:pt x="0" y="34"/>
                  </a:moveTo>
                  <a:lnTo>
                    <a:pt x="248" y="546"/>
                  </a:lnTo>
                  <a:lnTo>
                    <a:pt x="256" y="698"/>
                  </a:lnTo>
                  <a:lnTo>
                    <a:pt x="435" y="642"/>
                  </a:lnTo>
                  <a:lnTo>
                    <a:pt x="528" y="594"/>
                  </a:lnTo>
                  <a:lnTo>
                    <a:pt x="119" y="0"/>
                  </a:lnTo>
                  <a:lnTo>
                    <a:pt x="0" y="34"/>
                  </a:lnTo>
                  <a:close/>
                </a:path>
              </a:pathLst>
            </a:custGeom>
            <a:solidFill>
              <a:schemeClr val="hlink">
                <a:alpha val="48999"/>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Oval 24"/>
            <p:cNvSpPr>
              <a:spLocks noChangeArrowheads="1"/>
            </p:cNvSpPr>
            <p:nvPr/>
          </p:nvSpPr>
          <p:spPr bwMode="auto">
            <a:xfrm rot="20601702">
              <a:off x="1049" y="678"/>
              <a:ext cx="1630" cy="701"/>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73589183"/>
      </p:ext>
    </p:extLst>
  </p:cSld>
  <p:clrMapOvr>
    <a:masterClrMapping/>
  </p:clrMapOvr>
  <mc:AlternateContent xmlns:mc="http://schemas.openxmlformats.org/markup-compatibility/2006" xmlns:p14="http://schemas.microsoft.com/office/powerpoint/2010/main">
    <mc:Choice Requires="p14">
      <p:transition spd="slow" p14:dur="2000" advTm="12283"/>
    </mc:Choice>
    <mc:Fallback xmlns="">
      <p:transition spd="slow" advTm="1228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543" y="1975349"/>
            <a:ext cx="5715692" cy="3956655"/>
          </a:xfrm>
          <a:prstGeom prst="rect">
            <a:avLst/>
          </a:prstGeom>
        </p:spPr>
      </p:pic>
      <p:sp>
        <p:nvSpPr>
          <p:cNvPr id="8" name="矩形 109"/>
          <p:cNvSpPr>
            <a:spLocks noChangeArrowheads="1"/>
          </p:cNvSpPr>
          <p:nvPr/>
        </p:nvSpPr>
        <p:spPr bwMode="auto">
          <a:xfrm>
            <a:off x="2967807" y="577535"/>
            <a:ext cx="32993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2400" dirty="0" err="1" smtClean="0">
                <a:solidFill>
                  <a:schemeClr val="accent1">
                    <a:lumMod val="50000"/>
                  </a:schemeClr>
                </a:solidFill>
                <a:latin typeface="Arial" panose="020B0604020202020204" pitchFamily="34" charset="0"/>
              </a:rPr>
              <a:t>Kubernetes</a:t>
            </a:r>
            <a:r>
              <a:rPr lang="zh-CN" altLang="en-US" sz="2400" dirty="0">
                <a:solidFill>
                  <a:schemeClr val="accent1">
                    <a:lumMod val="50000"/>
                  </a:schemeClr>
                </a:solidFill>
                <a:latin typeface="Arial" panose="020B0604020202020204" pitchFamily="34" charset="0"/>
              </a:rPr>
              <a:t>集群</a:t>
            </a:r>
            <a:r>
              <a:rPr lang="zh-CN" altLang="en-US" sz="2400" dirty="0" smtClean="0">
                <a:solidFill>
                  <a:schemeClr val="accent1">
                    <a:lumMod val="50000"/>
                  </a:schemeClr>
                </a:solidFill>
                <a:latin typeface="Arial" panose="020B0604020202020204" pitchFamily="34" charset="0"/>
              </a:rPr>
              <a:t>结构图</a:t>
            </a:r>
            <a:endParaRPr lang="zh-CN" altLang="en-US" sz="2400" dirty="0">
              <a:solidFill>
                <a:schemeClr val="accent1">
                  <a:lumMod val="50000"/>
                </a:schemeClr>
              </a:solidFill>
              <a:latin typeface="Arial" panose="020B0604020202020204" pitchFamily="34" charset="0"/>
            </a:endParaRPr>
          </a:p>
        </p:txBody>
      </p:sp>
      <p:sp>
        <p:nvSpPr>
          <p:cNvPr id="9" name="TextBox 108"/>
          <p:cNvSpPr txBox="1">
            <a:spLocks noChangeArrowheads="1"/>
          </p:cNvSpPr>
          <p:nvPr/>
        </p:nvSpPr>
        <p:spPr bwMode="auto">
          <a:xfrm>
            <a:off x="975958" y="512094"/>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技术分析</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398440" y="415097"/>
            <a:ext cx="577517" cy="778772"/>
            <a:chOff x="-1" y="950495"/>
            <a:chExt cx="2382255" cy="3212432"/>
          </a:xfrm>
        </p:grpSpPr>
        <p:sp>
          <p:nvSpPr>
            <p:cNvPr id="11" name="等腰三角形 10"/>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Text Box 11"/>
          <p:cNvSpPr txBox="1">
            <a:spLocks noChangeArrowheads="1"/>
          </p:cNvSpPr>
          <p:nvPr/>
        </p:nvSpPr>
        <p:spPr bwMode="auto">
          <a:xfrm>
            <a:off x="521491" y="1975349"/>
            <a:ext cx="2280608"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50000"/>
              </a:lnSpc>
              <a:defRPr sz="160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en-US" altLang="zh-CN" sz="900" dirty="0"/>
              <a:t>    </a:t>
            </a:r>
            <a:r>
              <a:rPr lang="en-US" altLang="zh-CN" sz="1100" dirty="0"/>
              <a:t>    </a:t>
            </a:r>
            <a:r>
              <a:rPr lang="en-US" altLang="zh-CN" sz="1800" dirty="0" err="1" smtClean="0">
                <a:solidFill>
                  <a:schemeClr val="tx1">
                    <a:lumMod val="85000"/>
                    <a:lumOff val="15000"/>
                  </a:schemeClr>
                </a:solidFill>
              </a:rPr>
              <a:t>Kubernetes</a:t>
            </a:r>
            <a:r>
              <a:rPr lang="zh-CN" altLang="en-US" sz="1800" dirty="0" smtClean="0">
                <a:solidFill>
                  <a:schemeClr val="tx1">
                    <a:lumMod val="85000"/>
                    <a:lumOff val="15000"/>
                  </a:schemeClr>
                </a:solidFill>
              </a:rPr>
              <a:t>分为</a:t>
            </a:r>
            <a:r>
              <a:rPr lang="en-US" altLang="zh-CN" sz="1800" dirty="0" smtClean="0">
                <a:solidFill>
                  <a:schemeClr val="tx1">
                    <a:lumMod val="85000"/>
                    <a:lumOff val="15000"/>
                  </a:schemeClr>
                </a:solidFill>
              </a:rPr>
              <a:t>Master</a:t>
            </a:r>
            <a:r>
              <a:rPr lang="zh-CN" altLang="en-US" sz="1800" dirty="0" smtClean="0">
                <a:solidFill>
                  <a:schemeClr val="tx1">
                    <a:lumMod val="85000"/>
                    <a:lumOff val="15000"/>
                  </a:schemeClr>
                </a:solidFill>
              </a:rPr>
              <a:t>和</a:t>
            </a:r>
            <a:r>
              <a:rPr lang="en-US" altLang="zh-CN" sz="1800" dirty="0" smtClean="0">
                <a:solidFill>
                  <a:schemeClr val="tx1">
                    <a:lumMod val="85000"/>
                    <a:lumOff val="15000"/>
                  </a:schemeClr>
                </a:solidFill>
              </a:rPr>
              <a:t>Node</a:t>
            </a:r>
            <a:r>
              <a:rPr lang="zh-CN" altLang="en-US" sz="1800" dirty="0" smtClean="0">
                <a:solidFill>
                  <a:schemeClr val="tx1">
                    <a:lumMod val="85000"/>
                    <a:lumOff val="15000"/>
                  </a:schemeClr>
                </a:solidFill>
              </a:rPr>
              <a:t>两种节点，</a:t>
            </a:r>
            <a:r>
              <a:rPr lang="en-US" altLang="zh-CN" sz="1800" dirty="0" smtClean="0">
                <a:solidFill>
                  <a:schemeClr val="tx1">
                    <a:lumMod val="85000"/>
                    <a:lumOff val="15000"/>
                  </a:schemeClr>
                </a:solidFill>
              </a:rPr>
              <a:t>Master</a:t>
            </a:r>
            <a:r>
              <a:rPr lang="zh-CN" altLang="en-US" sz="1800" dirty="0" smtClean="0">
                <a:solidFill>
                  <a:schemeClr val="tx1">
                    <a:lumMod val="85000"/>
                    <a:lumOff val="15000"/>
                  </a:schemeClr>
                </a:solidFill>
              </a:rPr>
              <a:t>节点运行</a:t>
            </a:r>
            <a:r>
              <a:rPr lang="en-US" altLang="zh-CN" sz="1800" dirty="0" err="1" smtClean="0">
                <a:solidFill>
                  <a:schemeClr val="tx1">
                    <a:lumMod val="85000"/>
                    <a:lumOff val="15000"/>
                  </a:schemeClr>
                </a:solidFill>
              </a:rPr>
              <a:t>Kubernetes</a:t>
            </a:r>
            <a:r>
              <a:rPr lang="zh-CN" altLang="en-US" sz="1800" dirty="0" smtClean="0">
                <a:solidFill>
                  <a:schemeClr val="tx1">
                    <a:lumMod val="85000"/>
                    <a:lumOff val="15000"/>
                  </a:schemeClr>
                </a:solidFill>
              </a:rPr>
              <a:t>服务端进程，负责整个集群管理、调度；</a:t>
            </a:r>
            <a:r>
              <a:rPr lang="en-US" altLang="zh-CN" sz="1800" dirty="0" smtClean="0">
                <a:solidFill>
                  <a:schemeClr val="tx1">
                    <a:lumMod val="85000"/>
                    <a:lumOff val="15000"/>
                  </a:schemeClr>
                </a:solidFill>
              </a:rPr>
              <a:t>Node</a:t>
            </a:r>
            <a:r>
              <a:rPr lang="zh-CN" altLang="en-US" sz="1800" dirty="0" smtClean="0">
                <a:solidFill>
                  <a:schemeClr val="tx1">
                    <a:lumMod val="85000"/>
                    <a:lumOff val="15000"/>
                  </a:schemeClr>
                </a:solidFill>
              </a:rPr>
              <a:t>节点运行客户端进程，负责运行应用。</a:t>
            </a:r>
            <a:endParaRPr lang="zh-CN" altLang="en-US" sz="1800" dirty="0">
              <a:solidFill>
                <a:schemeClr val="tx1">
                  <a:lumMod val="85000"/>
                  <a:lumOff val="15000"/>
                </a:schemeClr>
              </a:solidFill>
            </a:endParaRPr>
          </a:p>
        </p:txBody>
      </p:sp>
    </p:spTree>
    <p:extLst>
      <p:ext uri="{BB962C8B-B14F-4D97-AF65-F5344CB8AC3E}">
        <p14:creationId xmlns:p14="http://schemas.microsoft.com/office/powerpoint/2010/main" val="1820707302"/>
      </p:ext>
    </p:extLst>
  </p:cSld>
  <p:clrMapOvr>
    <a:masterClrMapping/>
  </p:clrMapOvr>
  <mc:AlternateContent xmlns:mc="http://schemas.openxmlformats.org/markup-compatibility/2006" xmlns:p14="http://schemas.microsoft.com/office/powerpoint/2010/main">
    <mc:Choice Requires="p14">
      <p:transition spd="slow" p14:dur="2000" advTm="6173"/>
    </mc:Choice>
    <mc:Fallback xmlns="">
      <p:transition spd="slow" advTm="6173"/>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2"/>
          <p:cNvSpPr>
            <a:spLocks noChangeArrowheads="1"/>
          </p:cNvSpPr>
          <p:nvPr/>
        </p:nvSpPr>
        <p:spPr bwMode="auto">
          <a:xfrm flipV="1">
            <a:off x="5767398" y="735895"/>
            <a:ext cx="337660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zh-CN" altLang="en-US" sz="1350"/>
          </a:p>
        </p:txBody>
      </p:sp>
      <p:sp>
        <p:nvSpPr>
          <p:cNvPr id="9" name="矩形 109"/>
          <p:cNvSpPr>
            <a:spLocks noChangeArrowheads="1"/>
          </p:cNvSpPr>
          <p:nvPr/>
        </p:nvSpPr>
        <p:spPr bwMode="auto">
          <a:xfrm>
            <a:off x="2967807" y="57753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smtClean="0">
                <a:solidFill>
                  <a:schemeClr val="accent1">
                    <a:lumMod val="50000"/>
                  </a:schemeClr>
                </a:solidFill>
                <a:latin typeface="Arial" panose="020B0604020202020204" pitchFamily="34" charset="0"/>
              </a:rPr>
              <a:t>应用管理</a:t>
            </a:r>
            <a:endParaRPr lang="zh-CN" altLang="en-US" sz="2400" dirty="0">
              <a:solidFill>
                <a:schemeClr val="accent1">
                  <a:lumMod val="50000"/>
                </a:schemeClr>
              </a:solidFill>
              <a:latin typeface="Arial" panose="020B0604020202020204" pitchFamily="34" charset="0"/>
            </a:endParaRPr>
          </a:p>
        </p:txBody>
      </p:sp>
      <p:sp>
        <p:nvSpPr>
          <p:cNvPr id="10" name="TextBox 108"/>
          <p:cNvSpPr txBox="1">
            <a:spLocks noChangeArrowheads="1"/>
          </p:cNvSpPr>
          <p:nvPr/>
        </p:nvSpPr>
        <p:spPr bwMode="auto">
          <a:xfrm>
            <a:off x="975958" y="512094"/>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需求</a:t>
            </a:r>
            <a:r>
              <a:rPr lang="zh-CN" altLang="en-US" sz="3200" dirty="0" smtClean="0">
                <a:solidFill>
                  <a:schemeClr val="accent4">
                    <a:lumMod val="50000"/>
                  </a:schemeClr>
                </a:solidFill>
                <a:latin typeface="微软雅黑" panose="020B0503020204020204" pitchFamily="34" charset="-122"/>
                <a:ea typeface="微软雅黑" panose="020B0503020204020204" pitchFamily="34" charset="-122"/>
              </a:rPr>
              <a:t>分析</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8440" y="415097"/>
            <a:ext cx="577517" cy="778772"/>
            <a:chOff x="-1" y="950495"/>
            <a:chExt cx="2382255" cy="3212432"/>
          </a:xfrm>
        </p:grpSpPr>
        <p:sp>
          <p:nvSpPr>
            <p:cNvPr id="12" name="等腰三角形 11"/>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 name="对象 1"/>
          <p:cNvGraphicFramePr>
            <a:graphicFrameLocks noChangeAspect="1"/>
          </p:cNvGraphicFramePr>
          <p:nvPr>
            <p:extLst>
              <p:ext uri="{D42A27DB-BD31-4B8C-83A1-F6EECF244321}">
                <p14:modId xmlns:p14="http://schemas.microsoft.com/office/powerpoint/2010/main" val="408032430"/>
              </p:ext>
            </p:extLst>
          </p:nvPr>
        </p:nvGraphicFramePr>
        <p:xfrm>
          <a:off x="687199" y="1546135"/>
          <a:ext cx="7332264" cy="5071489"/>
        </p:xfrm>
        <a:graphic>
          <a:graphicData uri="http://schemas.openxmlformats.org/presentationml/2006/ole">
            <mc:AlternateContent xmlns:mc="http://schemas.openxmlformats.org/markup-compatibility/2006">
              <mc:Choice xmlns:v="urn:schemas-microsoft-com:vml" Requires="v">
                <p:oleObj spid="_x0000_s2366" name="Visio" r:id="rId5" imgW="10010750" imgH="7067576" progId="Visio.Drawing.15">
                  <p:embed/>
                </p:oleObj>
              </mc:Choice>
              <mc:Fallback>
                <p:oleObj name="Visio" r:id="rId5" imgW="10010750" imgH="7067576" progId="Visio.Drawing.15">
                  <p:embed/>
                  <p:pic>
                    <p:nvPicPr>
                      <p:cNvPr id="0" name=""/>
                      <p:cNvPicPr/>
                      <p:nvPr/>
                    </p:nvPicPr>
                    <p:blipFill>
                      <a:blip r:embed="rId6"/>
                      <a:stretch>
                        <a:fillRect/>
                      </a:stretch>
                    </p:blipFill>
                    <p:spPr>
                      <a:xfrm>
                        <a:off x="687199" y="1546135"/>
                        <a:ext cx="7332264" cy="5071489"/>
                      </a:xfrm>
                      <a:prstGeom prst="rect">
                        <a:avLst/>
                      </a:prstGeom>
                    </p:spPr>
                  </p:pic>
                </p:oleObj>
              </mc:Fallback>
            </mc:AlternateContent>
          </a:graphicData>
        </a:graphic>
      </p:graphicFrame>
    </p:spTree>
    <p:extLst>
      <p:ext uri="{BB962C8B-B14F-4D97-AF65-F5344CB8AC3E}">
        <p14:creationId xmlns:p14="http://schemas.microsoft.com/office/powerpoint/2010/main" val="945880122"/>
      </p:ext>
    </p:extLst>
  </p:cSld>
  <p:clrMapOvr>
    <a:masterClrMapping/>
  </p:clrMapOvr>
  <mc:AlternateContent xmlns:mc="http://schemas.openxmlformats.org/markup-compatibility/2006" xmlns:p14="http://schemas.microsoft.com/office/powerpoint/2010/main">
    <mc:Choice Requires="p14">
      <p:transition spd="slow" p14:dur="2000" advTm="10537"/>
    </mc:Choice>
    <mc:Fallback xmlns="">
      <p:transition spd="slow" advTm="1053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109"/>
          <p:cNvSpPr>
            <a:spLocks noChangeArrowheads="1"/>
          </p:cNvSpPr>
          <p:nvPr/>
        </p:nvSpPr>
        <p:spPr bwMode="auto">
          <a:xfrm>
            <a:off x="2967807" y="57753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2400" dirty="0">
                <a:solidFill>
                  <a:schemeClr val="accent1">
                    <a:lumMod val="50000"/>
                  </a:schemeClr>
                </a:solidFill>
                <a:latin typeface="Arial" panose="020B0604020202020204" pitchFamily="34" charset="0"/>
              </a:rPr>
              <a:t>系统</a:t>
            </a:r>
            <a:r>
              <a:rPr lang="zh-CN" altLang="en-US" sz="2400" dirty="0" smtClean="0">
                <a:solidFill>
                  <a:schemeClr val="accent1">
                    <a:lumMod val="50000"/>
                  </a:schemeClr>
                </a:solidFill>
                <a:latin typeface="Arial" panose="020B0604020202020204" pitchFamily="34" charset="0"/>
              </a:rPr>
              <a:t>管理</a:t>
            </a:r>
            <a:endParaRPr lang="zh-CN" altLang="en-US" sz="2400" dirty="0">
              <a:solidFill>
                <a:schemeClr val="accent1">
                  <a:lumMod val="50000"/>
                </a:schemeClr>
              </a:solidFill>
              <a:latin typeface="Arial" panose="020B0604020202020204" pitchFamily="34" charset="0"/>
            </a:endParaRPr>
          </a:p>
        </p:txBody>
      </p:sp>
      <p:sp>
        <p:nvSpPr>
          <p:cNvPr id="8" name="TextBox 108"/>
          <p:cNvSpPr txBox="1">
            <a:spLocks noChangeArrowheads="1"/>
          </p:cNvSpPr>
          <p:nvPr/>
        </p:nvSpPr>
        <p:spPr bwMode="auto">
          <a:xfrm>
            <a:off x="975958" y="512094"/>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altLang="en-US" sz="3200" dirty="0">
                <a:solidFill>
                  <a:schemeClr val="accent4">
                    <a:lumMod val="50000"/>
                  </a:schemeClr>
                </a:solidFill>
                <a:latin typeface="微软雅黑" panose="020B0503020204020204" pitchFamily="34" charset="-122"/>
                <a:ea typeface="微软雅黑" panose="020B0503020204020204" pitchFamily="34" charset="-122"/>
              </a:rPr>
              <a:t>需求</a:t>
            </a:r>
            <a:r>
              <a:rPr lang="zh-CN" altLang="en-US" sz="3200" dirty="0" smtClean="0">
                <a:solidFill>
                  <a:schemeClr val="accent4">
                    <a:lumMod val="50000"/>
                  </a:schemeClr>
                </a:solidFill>
                <a:latin typeface="微软雅黑" panose="020B0503020204020204" pitchFamily="34" charset="-122"/>
                <a:ea typeface="微软雅黑" panose="020B0503020204020204" pitchFamily="34" charset="-122"/>
              </a:rPr>
              <a:t>分析</a:t>
            </a:r>
            <a:endParaRPr lang="en-US" altLang="zh-CN" sz="32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98440" y="415097"/>
            <a:ext cx="577517" cy="778772"/>
            <a:chOff x="-1" y="950495"/>
            <a:chExt cx="2382255" cy="3212432"/>
          </a:xfrm>
        </p:grpSpPr>
        <p:sp>
          <p:nvSpPr>
            <p:cNvPr id="10" name="等腰三角形 9"/>
            <p:cNvSpPr/>
            <p:nvPr/>
          </p:nvSpPr>
          <p:spPr>
            <a:xfrm rot="5400000">
              <a:off x="-415089" y="1365583"/>
              <a:ext cx="3212432" cy="2382255"/>
            </a:xfrm>
            <a:prstGeom prst="triangle">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9743492">
              <a:off x="374203" y="3029220"/>
              <a:ext cx="1151580" cy="991396"/>
            </a:xfrm>
            <a:prstGeom prst="triangle">
              <a:avLst>
                <a:gd name="adj" fmla="val 56092"/>
              </a:avLst>
            </a:prstGeom>
            <a:solidFill>
              <a:srgbClr val="EF67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燕尾形 11"/>
          <p:cNvSpPr/>
          <p:nvPr/>
        </p:nvSpPr>
        <p:spPr>
          <a:xfrm>
            <a:off x="1200003" y="1834958"/>
            <a:ext cx="180474" cy="260993"/>
          </a:xfrm>
          <a:prstGeom prst="chevron">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13" name="文本框 12"/>
          <p:cNvSpPr txBox="1"/>
          <p:nvPr/>
        </p:nvSpPr>
        <p:spPr>
          <a:xfrm>
            <a:off x="1527928" y="1689246"/>
            <a:ext cx="1439879" cy="523220"/>
          </a:xfrm>
          <a:prstGeom prst="rect">
            <a:avLst/>
          </a:prstGeom>
          <a:noFill/>
        </p:spPr>
        <p:txBody>
          <a:bodyPr wrap="square" rtlCol="0">
            <a:spAutoFit/>
          </a:bodyPr>
          <a:lstStyle/>
          <a:p>
            <a:pPr algn="ctr"/>
            <a:r>
              <a:rPr lang="zh-CN" altLang="en-US" sz="2800" b="1" dirty="0">
                <a:solidFill>
                  <a:srgbClr val="4A4A4A"/>
                </a:solidFill>
                <a:latin typeface="宋体" panose="02010600030101010101" pitchFamily="2" charset="-122"/>
                <a:ea typeface="宋体" panose="02010600030101010101" pitchFamily="2" charset="-122"/>
              </a:rPr>
              <a:t>用户</a:t>
            </a:r>
          </a:p>
        </p:txBody>
      </p:sp>
      <p:sp>
        <p:nvSpPr>
          <p:cNvPr id="14" name="Text Box 11"/>
          <p:cNvSpPr txBox="1">
            <a:spLocks noChangeArrowheads="1"/>
          </p:cNvSpPr>
          <p:nvPr/>
        </p:nvSpPr>
        <p:spPr bwMode="auto">
          <a:xfrm>
            <a:off x="1665088" y="2245600"/>
            <a:ext cx="69563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50000"/>
              </a:lnSpc>
              <a:defRPr sz="140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sz="1600" dirty="0">
                <a:solidFill>
                  <a:schemeClr val="tx2"/>
                </a:solidFill>
              </a:rPr>
              <a:t>角色</a:t>
            </a:r>
            <a:r>
              <a:rPr lang="zh-CN" altLang="en-US" sz="1600" dirty="0" smtClean="0">
                <a:solidFill>
                  <a:schemeClr val="tx2"/>
                </a:solidFill>
              </a:rPr>
              <a:t>：系统管理员、部门管理员、资源使用人、申请人、审核人</a:t>
            </a:r>
            <a:endParaRPr lang="en-US" altLang="zh-CN" sz="1600" dirty="0" smtClean="0">
              <a:solidFill>
                <a:schemeClr val="tx2"/>
              </a:solidFill>
            </a:endParaRPr>
          </a:p>
          <a:p>
            <a:r>
              <a:rPr lang="zh-CN" altLang="en-US" sz="1600" dirty="0" smtClean="0">
                <a:solidFill>
                  <a:schemeClr val="tx2"/>
                </a:solidFill>
              </a:rPr>
              <a:t>关系：一个用户只能属于一个部门，可以加入到多个项目</a:t>
            </a:r>
            <a:endParaRPr lang="en-US" altLang="zh-CN" sz="1600" dirty="0" smtClean="0">
              <a:solidFill>
                <a:schemeClr val="tx2"/>
              </a:solidFill>
            </a:endParaRPr>
          </a:p>
        </p:txBody>
      </p:sp>
      <p:sp>
        <p:nvSpPr>
          <p:cNvPr id="15" name="燕尾形 14"/>
          <p:cNvSpPr/>
          <p:nvPr/>
        </p:nvSpPr>
        <p:spPr>
          <a:xfrm>
            <a:off x="1200003" y="3266274"/>
            <a:ext cx="180474" cy="260993"/>
          </a:xfrm>
          <a:prstGeom prst="chevron">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16" name="文本框 15"/>
          <p:cNvSpPr txBox="1"/>
          <p:nvPr/>
        </p:nvSpPr>
        <p:spPr>
          <a:xfrm>
            <a:off x="1403237" y="3135160"/>
            <a:ext cx="1564570" cy="523220"/>
          </a:xfrm>
          <a:prstGeom prst="rect">
            <a:avLst/>
          </a:prstGeom>
          <a:noFill/>
        </p:spPr>
        <p:txBody>
          <a:bodyPr wrap="square" rtlCol="0">
            <a:spAutoFit/>
          </a:bodyPr>
          <a:lstStyle/>
          <a:p>
            <a:pPr algn="ctr"/>
            <a:r>
              <a:rPr lang="en-US" altLang="zh-CN" sz="2800" b="1" dirty="0" smtClean="0">
                <a:solidFill>
                  <a:srgbClr val="4A4A4A"/>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b="1" dirty="0">
                <a:solidFill>
                  <a:srgbClr val="4A4A4A"/>
                </a:solidFill>
                <a:latin typeface="宋体" panose="02010600030101010101" pitchFamily="2" charset="-122"/>
                <a:ea typeface="宋体" panose="02010600030101010101" pitchFamily="2" charset="-122"/>
                <a:cs typeface="Times New Roman" panose="02020603050405020304" pitchFamily="18" charset="0"/>
              </a:rPr>
              <a:t>部门</a:t>
            </a:r>
            <a:endParaRPr lang="zh-CN" altLang="en-US" sz="2800" b="1" dirty="0">
              <a:solidFill>
                <a:srgbClr val="4A4A4A"/>
              </a:solidFill>
              <a:latin typeface="宋体" panose="02010600030101010101" pitchFamily="2" charset="-122"/>
              <a:ea typeface="宋体" panose="02010600030101010101" pitchFamily="2" charset="-122"/>
            </a:endParaRPr>
          </a:p>
        </p:txBody>
      </p:sp>
      <p:sp>
        <p:nvSpPr>
          <p:cNvPr id="17" name="Text Box 11"/>
          <p:cNvSpPr txBox="1">
            <a:spLocks noChangeArrowheads="1"/>
          </p:cNvSpPr>
          <p:nvPr/>
        </p:nvSpPr>
        <p:spPr bwMode="auto">
          <a:xfrm>
            <a:off x="1665088" y="3691514"/>
            <a:ext cx="60339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50000"/>
              </a:lnSpc>
              <a:defRPr sz="140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sz="1600" dirty="0" smtClean="0">
                <a:solidFill>
                  <a:schemeClr val="tx2"/>
                </a:solidFill>
              </a:rPr>
              <a:t>描述：容器云平台中的部门对应的是企业中复杂的组织结构</a:t>
            </a:r>
            <a:endParaRPr lang="en-US" altLang="zh-CN" sz="1600" dirty="0" smtClean="0">
              <a:solidFill>
                <a:schemeClr val="tx2"/>
              </a:solidFill>
            </a:endParaRPr>
          </a:p>
          <a:p>
            <a:r>
              <a:rPr lang="zh-CN" altLang="en-US" sz="1600" dirty="0" smtClean="0">
                <a:solidFill>
                  <a:schemeClr val="tx2"/>
                </a:solidFill>
              </a:rPr>
              <a:t>关系：一个部门可以拥有多个项目、包含多个用户</a:t>
            </a:r>
            <a:endParaRPr lang="zh-CN" altLang="en-US" sz="1600" dirty="0">
              <a:solidFill>
                <a:schemeClr val="tx2"/>
              </a:solidFill>
            </a:endParaRPr>
          </a:p>
        </p:txBody>
      </p:sp>
      <p:sp>
        <p:nvSpPr>
          <p:cNvPr id="18" name="燕尾形 17"/>
          <p:cNvSpPr/>
          <p:nvPr/>
        </p:nvSpPr>
        <p:spPr>
          <a:xfrm>
            <a:off x="1200003" y="4686552"/>
            <a:ext cx="180474" cy="260993"/>
          </a:xfrm>
          <a:prstGeom prst="chevron">
            <a:avLst/>
          </a:prstGeom>
          <a:solidFill>
            <a:srgbClr val="B4E7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19" name="文本框 18"/>
          <p:cNvSpPr txBox="1"/>
          <p:nvPr/>
        </p:nvSpPr>
        <p:spPr>
          <a:xfrm>
            <a:off x="1527928" y="4570036"/>
            <a:ext cx="1439879" cy="523220"/>
          </a:xfrm>
          <a:prstGeom prst="rect">
            <a:avLst/>
          </a:prstGeom>
          <a:noFill/>
        </p:spPr>
        <p:txBody>
          <a:bodyPr wrap="square" rtlCol="0">
            <a:spAutoFit/>
          </a:bodyPr>
          <a:lstStyle/>
          <a:p>
            <a:pPr algn="ctr"/>
            <a:r>
              <a:rPr lang="zh-CN" altLang="en-US" sz="2800" b="1" dirty="0" smtClean="0">
                <a:solidFill>
                  <a:srgbClr val="4A4A4A"/>
                </a:solidFill>
                <a:latin typeface="宋体" panose="02010600030101010101" pitchFamily="2" charset="-122"/>
                <a:ea typeface="宋体" panose="02010600030101010101" pitchFamily="2" charset="-122"/>
              </a:rPr>
              <a:t>项目</a:t>
            </a:r>
            <a:endParaRPr lang="zh-CN" altLang="en-US" sz="2800" b="1" dirty="0">
              <a:solidFill>
                <a:srgbClr val="4A4A4A"/>
              </a:solidFill>
              <a:latin typeface="宋体" panose="02010600030101010101" pitchFamily="2" charset="-122"/>
              <a:ea typeface="宋体" panose="02010600030101010101" pitchFamily="2" charset="-122"/>
            </a:endParaRPr>
          </a:p>
        </p:txBody>
      </p:sp>
      <p:sp>
        <p:nvSpPr>
          <p:cNvPr id="20" name="Text Box 11"/>
          <p:cNvSpPr txBox="1">
            <a:spLocks noChangeArrowheads="1"/>
          </p:cNvSpPr>
          <p:nvPr/>
        </p:nvSpPr>
        <p:spPr bwMode="auto">
          <a:xfrm>
            <a:off x="1665088" y="5093256"/>
            <a:ext cx="60339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50000"/>
              </a:lnSpc>
              <a:defRPr sz="140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a:latin typeface="Calibri" panose="020F0502020204030204" pitchFamily="34" charset="0"/>
                <a:ea typeface="宋体" panose="02010600030101010101" pitchFamily="2" charset="-122"/>
              </a:defRPr>
            </a:lvl2pPr>
            <a:lvl3pPr marL="1143000" indent="-228600" eaLnBrk="0" hangingPunct="0">
              <a:defRPr>
                <a:latin typeface="Calibri" panose="020F0502020204030204" pitchFamily="34" charset="0"/>
                <a:ea typeface="宋体" panose="02010600030101010101" pitchFamily="2" charset="-122"/>
              </a:defRPr>
            </a:lvl3pPr>
            <a:lvl4pPr marL="1600200" indent="-228600" eaLnBrk="0" hangingPunct="0">
              <a:defRPr>
                <a:latin typeface="Calibri" panose="020F0502020204030204" pitchFamily="34" charset="0"/>
                <a:ea typeface="宋体" panose="02010600030101010101" pitchFamily="2" charset="-122"/>
              </a:defRPr>
            </a:lvl4pPr>
            <a:lvl5pPr marL="2057400" indent="-228600" eaLnBrk="0" hangingPunct="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sz="1600" dirty="0">
                <a:solidFill>
                  <a:schemeClr val="tx2"/>
                </a:solidFill>
              </a:rPr>
              <a:t>资源</a:t>
            </a:r>
            <a:r>
              <a:rPr lang="zh-CN" altLang="en-US" sz="1600" dirty="0" smtClean="0">
                <a:solidFill>
                  <a:schemeClr val="tx2"/>
                </a:solidFill>
              </a:rPr>
              <a:t>：每个项目包含自己的应用、镜像、配置文件集等资源</a:t>
            </a:r>
            <a:endParaRPr lang="en-US" altLang="zh-CN" sz="1600" dirty="0" smtClean="0">
              <a:solidFill>
                <a:schemeClr val="tx2"/>
              </a:solidFill>
            </a:endParaRPr>
          </a:p>
          <a:p>
            <a:r>
              <a:rPr lang="zh-CN" altLang="en-US" sz="1600" dirty="0" smtClean="0">
                <a:solidFill>
                  <a:schemeClr val="tx2"/>
                </a:solidFill>
              </a:rPr>
              <a:t>关系：一个项目可以包含多个用户，只能属于一个部门</a:t>
            </a:r>
            <a:endParaRPr lang="zh-CN" altLang="en-US" sz="1600" dirty="0">
              <a:solidFill>
                <a:schemeClr val="tx2"/>
              </a:solidFill>
            </a:endParaRPr>
          </a:p>
        </p:txBody>
      </p:sp>
    </p:spTree>
    <p:extLst>
      <p:ext uri="{BB962C8B-B14F-4D97-AF65-F5344CB8AC3E}">
        <p14:creationId xmlns:p14="http://schemas.microsoft.com/office/powerpoint/2010/main" val="2437558278"/>
      </p:ext>
    </p:extLst>
  </p:cSld>
  <p:clrMapOvr>
    <a:masterClrMapping/>
  </p:clrMapOvr>
  <mc:AlternateContent xmlns:mc="http://schemas.openxmlformats.org/markup-compatibility/2006" xmlns:p14="http://schemas.microsoft.com/office/powerpoint/2010/main">
    <mc:Choice Requires="p14">
      <p:transition spd="slow" p14:dur="2000" advTm="10537"/>
    </mc:Choice>
    <mc:Fallback xmlns="">
      <p:transition spd="slow" advTm="1053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0.6|42.3|1|4.2|0.7|16.2|0.7|11.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980</TotalTime>
  <Words>1942</Words>
  <Application>Microsoft Office PowerPoint</Application>
  <PresentationFormat>全屏显示(4:3)</PresentationFormat>
  <Paragraphs>210</Paragraphs>
  <Slides>23</Slides>
  <Notes>16</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6" baseType="lpstr">
      <vt:lpstr>汉仪菱心体简</vt:lpstr>
      <vt:lpstr>黑体</vt:lpstr>
      <vt:lpstr>隶书</vt:lpstr>
      <vt:lpstr>宋体</vt:lpstr>
      <vt:lpstr>微软雅黑</vt:lpstr>
      <vt:lpstr>Arial</vt:lpstr>
      <vt:lpstr>Calibri</vt:lpstr>
      <vt:lpstr>Calibri Light</vt:lpstr>
      <vt:lpstr>Times New Roman</vt:lpstr>
      <vt:lpstr>Verdana</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257</cp:revision>
  <dcterms:created xsi:type="dcterms:W3CDTF">2017-06-12T13:04:00Z</dcterms:created>
  <dcterms:modified xsi:type="dcterms:W3CDTF">2017-07-03T02:07:32Z</dcterms:modified>
</cp:coreProperties>
</file>